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2.xml" ContentType="application/vnd.openxmlformats-officedocument.presentationml.slideMaster+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2" r:id="rId3"/>
    <p:sldId id="281" r:id="rId4"/>
  </p:sldIdLst>
  <p:sldSz cx="9906000" cy="6858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FFD6"/>
    <a:srgbClr val="FFEDAD"/>
    <a:srgbClr val="FF9678"/>
    <a:srgbClr val="B1809C"/>
    <a:srgbClr val="FEE484"/>
    <a:srgbClr val="FF9966"/>
    <a:srgbClr val="76B7FD"/>
    <a:srgbClr val="FF9933"/>
    <a:srgbClr val="61FFAC"/>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5" autoAdjust="0"/>
    <p:restoredTop sz="96391" autoAdjust="0"/>
  </p:normalViewPr>
  <p:slideViewPr>
    <p:cSldViewPr snapToGrid="0">
      <p:cViewPr varScale="1">
        <p:scale>
          <a:sx n="69" d="100"/>
          <a:sy n="69" d="100"/>
        </p:scale>
        <p:origin x="11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1475847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4221585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3965367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4775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0721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621397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7363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14775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677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62074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61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11223682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953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47176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44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4206934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2343716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400656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341462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887421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314912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B39D2A-7186-4599-B72C-B2453467C715}" type="datetimeFigureOut">
              <a:rPr kumimoji="1" lang="ja-JP" altLang="en-US" smtClean="0"/>
              <a:t>2021/1/21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2122986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B39D2A-7186-4599-B72C-B2453467C715}" type="datetimeFigureOut">
              <a:rPr kumimoji="1" lang="ja-JP" altLang="en-US" smtClean="0"/>
              <a:t>2021/1/21</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76B49-2E9B-464A-9A73-DA6A7FE32DA1}" type="slidenum">
              <a:rPr kumimoji="1" lang="ja-JP" altLang="en-US" smtClean="0"/>
              <a:t>‹#›</a:t>
            </a:fld>
            <a:endParaRPr kumimoji="1" lang="ja-JP" altLang="en-US"/>
          </a:p>
        </p:txBody>
      </p:sp>
    </p:spTree>
    <p:extLst>
      <p:ext uri="{BB962C8B-B14F-4D97-AF65-F5344CB8AC3E}">
        <p14:creationId xmlns:p14="http://schemas.microsoft.com/office/powerpoint/2010/main" val="2190594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6"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smtClean="0"/>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latin typeface="Calibri" panose="020F0502020204030204" pitchFamily="34" charset="0"/>
              </a:defRPr>
            </a:lvl1pPr>
          </a:lstStyle>
          <a:p>
            <a:fld id="{B2C36D4A-F26D-4F9D-81EA-A7F414766BAB}" type="datetime1">
              <a:rPr lang="ja-JP" altLang="en-US"/>
              <a:pPr/>
              <a:t>2021/1/21</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51363"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5"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latin typeface="Calibri" panose="020F0502020204030204" pitchFamily="34" charset="0"/>
              </a:defRPr>
            </a:lvl1pPr>
          </a:lstStyle>
          <a:p>
            <a:fld id="{06472717-B80C-4478-9E27-5462C6AA8C16}" type="slidenum">
              <a:rPr lang="ja-JP" altLang="en-US"/>
              <a:pPr/>
              <a:t>‹#›</a:t>
            </a:fld>
            <a:endParaRPr lang="ja-JP" altLang="en-US"/>
          </a:p>
        </p:txBody>
      </p:sp>
    </p:spTree>
    <p:extLst>
      <p:ext uri="{BB962C8B-B14F-4D97-AF65-F5344CB8AC3E}">
        <p14:creationId xmlns:p14="http://schemas.microsoft.com/office/powerpoint/2010/main" val="8099484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0578" rtl="0" eaLnBrk="0" fontAlgn="base" hangingPunct="0">
        <a:spcBef>
          <a:spcPct val="0"/>
        </a:spcBef>
        <a:spcAft>
          <a:spcPct val="0"/>
        </a:spcAft>
        <a:defRPr kumimoji="1" sz="4353" kern="1200">
          <a:solidFill>
            <a:schemeClr val="tx1"/>
          </a:solidFill>
          <a:latin typeface="Meiryo Bold"/>
          <a:ea typeface="Meiryo Bold"/>
          <a:cs typeface="Meiryo Bold"/>
        </a:defRPr>
      </a:lvl1pPr>
      <a:lvl2pPr algn="ctr" defTabSz="450578"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2pPr>
      <a:lvl3pPr algn="ctr" defTabSz="450578"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3pPr>
      <a:lvl4pPr algn="ctr" defTabSz="450578"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4pPr>
      <a:lvl5pPr algn="ctr" defTabSz="450578"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5pPr>
      <a:lvl6pPr marL="451363" algn="ctr" defTabSz="451363" rtl="0" fontAlgn="base">
        <a:spcBef>
          <a:spcPct val="0"/>
        </a:spcBef>
        <a:spcAft>
          <a:spcPct val="0"/>
        </a:spcAft>
        <a:defRPr kumimoji="1" sz="4353">
          <a:solidFill>
            <a:schemeClr val="tx1"/>
          </a:solidFill>
          <a:latin typeface="Meiryo Bold" charset="-128"/>
          <a:ea typeface="Meiryo Bold" charset="-128"/>
          <a:cs typeface="Meiryo Bold" charset="-128"/>
        </a:defRPr>
      </a:lvl6pPr>
      <a:lvl7pPr marL="902726" algn="ctr" defTabSz="451363" rtl="0" fontAlgn="base">
        <a:spcBef>
          <a:spcPct val="0"/>
        </a:spcBef>
        <a:spcAft>
          <a:spcPct val="0"/>
        </a:spcAft>
        <a:defRPr kumimoji="1" sz="4353">
          <a:solidFill>
            <a:schemeClr val="tx1"/>
          </a:solidFill>
          <a:latin typeface="Meiryo Bold" charset="-128"/>
          <a:ea typeface="Meiryo Bold" charset="-128"/>
          <a:cs typeface="Meiryo Bold" charset="-128"/>
        </a:defRPr>
      </a:lvl7pPr>
      <a:lvl8pPr marL="1354089" algn="ctr" defTabSz="451363" rtl="0" fontAlgn="base">
        <a:spcBef>
          <a:spcPct val="0"/>
        </a:spcBef>
        <a:spcAft>
          <a:spcPct val="0"/>
        </a:spcAft>
        <a:defRPr kumimoji="1" sz="4353">
          <a:solidFill>
            <a:schemeClr val="tx1"/>
          </a:solidFill>
          <a:latin typeface="Meiryo Bold" charset="-128"/>
          <a:ea typeface="Meiryo Bold" charset="-128"/>
          <a:cs typeface="Meiryo Bold" charset="-128"/>
        </a:defRPr>
      </a:lvl8pPr>
      <a:lvl9pPr marL="1805452" algn="ctr" defTabSz="451363" rtl="0" fontAlgn="base">
        <a:spcBef>
          <a:spcPct val="0"/>
        </a:spcBef>
        <a:spcAft>
          <a:spcPct val="0"/>
        </a:spcAft>
        <a:defRPr kumimoji="1" sz="4353">
          <a:solidFill>
            <a:schemeClr val="tx1"/>
          </a:solidFill>
          <a:latin typeface="Meiryo Bold" charset="-128"/>
          <a:ea typeface="Meiryo Bold" charset="-128"/>
          <a:cs typeface="Meiryo Bold" charset="-128"/>
        </a:defRPr>
      </a:lvl9pPr>
    </p:titleStyle>
    <p:bodyStyle>
      <a:lvl1pPr marL="338294" indent="-338294" algn="l" defTabSz="450578" rtl="0" eaLnBrk="0" fontAlgn="base" hangingPunct="0">
        <a:spcBef>
          <a:spcPct val="20000"/>
        </a:spcBef>
        <a:spcAft>
          <a:spcPct val="0"/>
        </a:spcAft>
        <a:buFont typeface="Arial" panose="020B0604020202020204" pitchFamily="34" charset="0"/>
        <a:buChar char="•"/>
        <a:defRPr kumimoji="1" sz="3718" kern="1200">
          <a:solidFill>
            <a:schemeClr val="tx1"/>
          </a:solidFill>
          <a:latin typeface="+mn-lt"/>
          <a:ea typeface="+mn-ea"/>
          <a:cs typeface="ＭＳ Ｐゴシック" charset="-128"/>
        </a:defRPr>
      </a:lvl1pPr>
      <a:lvl2pPr marL="732729" indent="-280712" algn="l" defTabSz="450578" rtl="0" eaLnBrk="0" fontAlgn="base" hangingPunct="0">
        <a:spcBef>
          <a:spcPct val="20000"/>
        </a:spcBef>
        <a:spcAft>
          <a:spcPct val="0"/>
        </a:spcAft>
        <a:buFont typeface="Arial" panose="020B0604020202020204" pitchFamily="34" charset="0"/>
        <a:buChar char="–"/>
        <a:defRPr kumimoji="1" sz="2720" kern="1200">
          <a:solidFill>
            <a:schemeClr val="tx1"/>
          </a:solidFill>
          <a:latin typeface="+mn-lt"/>
          <a:ea typeface="+mn-ea"/>
          <a:cs typeface="+mn-cs"/>
        </a:defRPr>
      </a:lvl2pPr>
      <a:lvl3pPr marL="1127164" indent="-224569" algn="l" defTabSz="450578" rtl="0" eaLnBrk="0" fontAlgn="base" hangingPunct="0">
        <a:spcBef>
          <a:spcPct val="20000"/>
        </a:spcBef>
        <a:spcAft>
          <a:spcPct val="0"/>
        </a:spcAft>
        <a:buFont typeface="Arial" panose="020B0604020202020204" pitchFamily="34" charset="0"/>
        <a:buChar char="•"/>
        <a:defRPr kumimoji="1" sz="2358" kern="1200">
          <a:solidFill>
            <a:schemeClr val="tx1"/>
          </a:solidFill>
          <a:latin typeface="+mn-lt"/>
          <a:ea typeface="+mn-ea"/>
          <a:cs typeface="+mn-cs"/>
        </a:defRPr>
      </a:lvl3pPr>
      <a:lvl4pPr marL="1579181" indent="-224569" algn="l" defTabSz="450578"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4pPr>
      <a:lvl5pPr marL="2029758" indent="-224569" algn="l" defTabSz="450578"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5pPr>
      <a:lvl6pPr marL="2482496"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6pPr>
      <a:lvl7pPr marL="2933860"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7pPr>
      <a:lvl8pPr marL="3385222"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8pPr>
      <a:lvl9pPr marL="3836586" indent="-225682" algn="l" defTabSz="451363" rtl="0" eaLnBrk="1" latinLnBrk="0" hangingPunct="1">
        <a:spcBef>
          <a:spcPct val="20000"/>
        </a:spcBef>
        <a:buFont typeface="Arial"/>
        <a:buChar char="•"/>
        <a:defRPr kumimoji="1" sz="1995" kern="1200">
          <a:solidFill>
            <a:schemeClr val="tx1"/>
          </a:solidFill>
          <a:latin typeface="+mn-lt"/>
          <a:ea typeface="+mn-ea"/>
          <a:cs typeface="+mn-cs"/>
        </a:defRPr>
      </a:lvl9pPr>
    </p:bodyStyle>
    <p:otherStyle>
      <a:defPPr>
        <a:defRPr lang="ja-JP"/>
      </a:defPPr>
      <a:lvl1pPr marL="0" algn="l" defTabSz="451363" rtl="0" eaLnBrk="1" latinLnBrk="0" hangingPunct="1">
        <a:defRPr kumimoji="1" sz="1814" kern="1200">
          <a:solidFill>
            <a:schemeClr val="tx1"/>
          </a:solidFill>
          <a:latin typeface="+mn-lt"/>
          <a:ea typeface="+mn-ea"/>
          <a:cs typeface="+mn-cs"/>
        </a:defRPr>
      </a:lvl1pPr>
      <a:lvl2pPr marL="451363" algn="l" defTabSz="451363" rtl="0" eaLnBrk="1" latinLnBrk="0" hangingPunct="1">
        <a:defRPr kumimoji="1" sz="1814" kern="1200">
          <a:solidFill>
            <a:schemeClr val="tx1"/>
          </a:solidFill>
          <a:latin typeface="+mn-lt"/>
          <a:ea typeface="+mn-ea"/>
          <a:cs typeface="+mn-cs"/>
        </a:defRPr>
      </a:lvl2pPr>
      <a:lvl3pPr marL="902726" algn="l" defTabSz="451363" rtl="0" eaLnBrk="1" latinLnBrk="0" hangingPunct="1">
        <a:defRPr kumimoji="1" sz="1814" kern="1200">
          <a:solidFill>
            <a:schemeClr val="tx1"/>
          </a:solidFill>
          <a:latin typeface="+mn-lt"/>
          <a:ea typeface="+mn-ea"/>
          <a:cs typeface="+mn-cs"/>
        </a:defRPr>
      </a:lvl3pPr>
      <a:lvl4pPr marL="1354089" algn="l" defTabSz="451363" rtl="0" eaLnBrk="1" latinLnBrk="0" hangingPunct="1">
        <a:defRPr kumimoji="1" sz="1814" kern="1200">
          <a:solidFill>
            <a:schemeClr val="tx1"/>
          </a:solidFill>
          <a:latin typeface="+mn-lt"/>
          <a:ea typeface="+mn-ea"/>
          <a:cs typeface="+mn-cs"/>
        </a:defRPr>
      </a:lvl4pPr>
      <a:lvl5pPr marL="1805452" algn="l" defTabSz="451363" rtl="0" eaLnBrk="1" latinLnBrk="0" hangingPunct="1">
        <a:defRPr kumimoji="1" sz="1814" kern="1200">
          <a:solidFill>
            <a:schemeClr val="tx1"/>
          </a:solidFill>
          <a:latin typeface="+mn-lt"/>
          <a:ea typeface="+mn-ea"/>
          <a:cs typeface="+mn-cs"/>
        </a:defRPr>
      </a:lvl5pPr>
      <a:lvl6pPr marL="2256815" algn="l" defTabSz="451363" rtl="0" eaLnBrk="1" latinLnBrk="0" hangingPunct="1">
        <a:defRPr kumimoji="1" sz="1814" kern="1200">
          <a:solidFill>
            <a:schemeClr val="tx1"/>
          </a:solidFill>
          <a:latin typeface="+mn-lt"/>
          <a:ea typeface="+mn-ea"/>
          <a:cs typeface="+mn-cs"/>
        </a:defRPr>
      </a:lvl6pPr>
      <a:lvl7pPr marL="2708178" algn="l" defTabSz="451363" rtl="0" eaLnBrk="1" latinLnBrk="0" hangingPunct="1">
        <a:defRPr kumimoji="1" sz="1814" kern="1200">
          <a:solidFill>
            <a:schemeClr val="tx1"/>
          </a:solidFill>
          <a:latin typeface="+mn-lt"/>
          <a:ea typeface="+mn-ea"/>
          <a:cs typeface="+mn-cs"/>
        </a:defRPr>
      </a:lvl7pPr>
      <a:lvl8pPr marL="3159541" algn="l" defTabSz="451363" rtl="0" eaLnBrk="1" latinLnBrk="0" hangingPunct="1">
        <a:defRPr kumimoji="1" sz="1814" kern="1200">
          <a:solidFill>
            <a:schemeClr val="tx1"/>
          </a:solidFill>
          <a:latin typeface="+mn-lt"/>
          <a:ea typeface="+mn-ea"/>
          <a:cs typeface="+mn-cs"/>
        </a:defRPr>
      </a:lvl8pPr>
      <a:lvl9pPr marL="3610904" algn="l" defTabSz="451363" rtl="0" eaLnBrk="1" latinLnBrk="0" hangingPunct="1">
        <a:defRPr kumimoji="1" sz="18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テキスト ボックス 14"/>
          <p:cNvSpPr txBox="1">
            <a:spLocks noChangeArrowheads="1"/>
          </p:cNvSpPr>
          <p:nvPr/>
        </p:nvSpPr>
        <p:spPr bwMode="auto">
          <a:xfrm>
            <a:off x="4291998" y="957465"/>
            <a:ext cx="5074808" cy="4142377"/>
          </a:xfrm>
          <a:prstGeom prst="rect">
            <a:avLst/>
          </a:prstGeom>
          <a:solidFill>
            <a:srgbClr val="B0FFD6"/>
          </a:solidFill>
          <a:ln w="12700">
            <a:solidFill>
              <a:srgbClr val="000000"/>
            </a:solidFill>
            <a:prstDash val="solid"/>
            <a:miter lim="800000"/>
            <a:headEnd/>
            <a:tailEnd/>
          </a:ln>
          <a:extLst/>
        </p:spPr>
        <p:txBody>
          <a:bodyPr wrap="square" lIns="0" tIns="0" rIns="0" bIns="0" anchor="t">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700"/>
              </a:lnSpc>
              <a:spcBef>
                <a:spcPct val="0"/>
              </a:spcBef>
              <a:spcAft>
                <a:spcPct val="0"/>
              </a:spcAft>
            </a:pPr>
            <a:endParaRPr lang="en-US" altLang="ja-JP" sz="1800" b="1"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667"/>
              </a:lnSpc>
              <a:spcBef>
                <a:spcPct val="0"/>
              </a:spcBef>
              <a:spcAft>
                <a:spcPct val="0"/>
              </a:spcAft>
            </a:pPr>
            <a:endParaRPr lang="en-US" altLang="ja-JP" sz="1800" b="1" dirty="0" smtClean="0">
              <a:solidFill>
                <a:srgbClr val="000000"/>
              </a:solidFill>
              <a:latin typeface="Meiryo UI" panose="020B0604030504040204" pitchFamily="50" charset="-128"/>
              <a:ea typeface="Meiryo UI" panose="020B0604030504040204" pitchFamily="50" charset="-128"/>
            </a:endParaRPr>
          </a:p>
        </p:txBody>
      </p:sp>
      <p:sp>
        <p:nvSpPr>
          <p:cNvPr id="40" name="楕円 39"/>
          <p:cNvSpPr/>
          <p:nvPr/>
        </p:nvSpPr>
        <p:spPr>
          <a:xfrm>
            <a:off x="4764448" y="1237022"/>
            <a:ext cx="3969437" cy="3539529"/>
          </a:xfrm>
          <a:prstGeom prst="ellipse">
            <a:avLst/>
          </a:prstGeom>
          <a:noFill/>
          <a:ln w="38100">
            <a:solidFill>
              <a:schemeClr val="bg2">
                <a:lumMod val="60000"/>
                <a:lumOff val="40000"/>
              </a:schemeClr>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bwMode="auto">
          <a:xfrm>
            <a:off x="3807069" y="503608"/>
            <a:ext cx="6049623" cy="6301992"/>
          </a:xfrm>
          <a:prstGeom prst="rect">
            <a:avLst/>
          </a:prstGeom>
          <a:noFill/>
          <a:ln w="38100">
            <a:solidFill>
              <a:schemeClr val="bg2"/>
            </a:solidFill>
          </a:ln>
          <a:effectLst/>
        </p:spPr>
        <p:style>
          <a:lnRef idx="1">
            <a:schemeClr val="accent1"/>
          </a:lnRef>
          <a:fillRef idx="3">
            <a:schemeClr val="accent1"/>
          </a:fillRef>
          <a:effectRef idx="2">
            <a:schemeClr val="accent1"/>
          </a:effectRef>
          <a:fontRef idx="minor">
            <a:schemeClr val="lt1"/>
          </a:fontRef>
        </p:style>
        <p:txBody>
          <a:bodyPr lIns="0" tIns="3264" rIns="0" bIns="3264" anchor="ctr"/>
          <a:lstStyle/>
          <a:p>
            <a:pPr algn="ctr" defTabSz="450578" fontAlgn="base">
              <a:spcBef>
                <a:spcPct val="0"/>
              </a:spcBef>
              <a:spcAft>
                <a:spcPct val="0"/>
              </a:spcAft>
              <a:defRPr/>
            </a:pPr>
            <a:endParaRPr lang="ja-JP" altLang="en-US" sz="1360" dirty="0">
              <a:solidFill>
                <a:srgbClr val="000000"/>
              </a:solidFill>
              <a:latin typeface="Meiryo UI" charset="-128"/>
              <a:ea typeface="Meiryo UI" charset="-128"/>
              <a:cs typeface="Meiryo UI" charset="-128"/>
            </a:endParaRPr>
          </a:p>
        </p:txBody>
      </p:sp>
      <p:sp>
        <p:nvSpPr>
          <p:cNvPr id="5" name="テキスト ボックス 24"/>
          <p:cNvSpPr txBox="1">
            <a:spLocks noChangeArrowheads="1"/>
          </p:cNvSpPr>
          <p:nvPr/>
        </p:nvSpPr>
        <p:spPr bwMode="auto">
          <a:xfrm>
            <a:off x="3887858" y="544034"/>
            <a:ext cx="1589667"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計画</a:t>
            </a:r>
            <a:r>
              <a:rPr lang="ja-JP" altLang="en-US" sz="1270" b="1" dirty="0">
                <a:solidFill>
                  <a:srgbClr val="000000"/>
                </a:solidFill>
                <a:latin typeface="Meiryo UI" panose="020B0604030504040204" pitchFamily="50" charset="-128"/>
                <a:ea typeface="Meiryo UI" panose="020B0604030504040204" pitchFamily="50" charset="-128"/>
              </a:rPr>
              <a:t>区域</a:t>
            </a:r>
          </a:p>
        </p:txBody>
      </p:sp>
      <p:cxnSp>
        <p:nvCxnSpPr>
          <p:cNvPr id="6" name="直線コネクタ 5"/>
          <p:cNvCxnSpPr/>
          <p:nvPr/>
        </p:nvCxnSpPr>
        <p:spPr>
          <a:xfrm flipH="1">
            <a:off x="3872617" y="739455"/>
            <a:ext cx="72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テキスト ボックス 14"/>
          <p:cNvSpPr txBox="1">
            <a:spLocks noChangeArrowheads="1"/>
          </p:cNvSpPr>
          <p:nvPr/>
        </p:nvSpPr>
        <p:spPr bwMode="auto">
          <a:xfrm>
            <a:off x="7513451" y="6316644"/>
            <a:ext cx="1005327" cy="155612"/>
          </a:xfrm>
          <a:prstGeom prst="rect">
            <a:avLst/>
          </a:prstGeom>
          <a:solidFill>
            <a:srgbClr val="FF9678"/>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飲食施設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0" name="テキスト ボックス 14"/>
          <p:cNvSpPr txBox="1">
            <a:spLocks noChangeArrowheads="1"/>
          </p:cNvSpPr>
          <p:nvPr/>
        </p:nvSpPr>
        <p:spPr bwMode="auto">
          <a:xfrm>
            <a:off x="7519360" y="6500643"/>
            <a:ext cx="999418" cy="140244"/>
          </a:xfrm>
          <a:prstGeom prst="rect">
            <a:avLst/>
          </a:prstGeom>
          <a:solidFill>
            <a:schemeClr val="tx2">
              <a:lumMod val="40000"/>
              <a:lumOff val="60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販売</a:t>
            </a:r>
            <a:r>
              <a:rPr lang="ja-JP" altLang="en-US" sz="1200" dirty="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1" name="テキスト ボックス 14"/>
          <p:cNvSpPr txBox="1">
            <a:spLocks noChangeArrowheads="1"/>
          </p:cNvSpPr>
          <p:nvPr/>
        </p:nvSpPr>
        <p:spPr bwMode="auto">
          <a:xfrm>
            <a:off x="4324337" y="2310111"/>
            <a:ext cx="1031581" cy="229119"/>
          </a:xfrm>
          <a:prstGeom prst="rect">
            <a:avLst/>
          </a:prstGeom>
          <a:solidFill>
            <a:schemeClr val="accent6">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宿泊</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2" name="テキスト ボックス 14"/>
          <p:cNvSpPr txBox="1">
            <a:spLocks noChangeArrowheads="1"/>
          </p:cNvSpPr>
          <p:nvPr/>
        </p:nvSpPr>
        <p:spPr bwMode="auto">
          <a:xfrm>
            <a:off x="8690750" y="6507023"/>
            <a:ext cx="1005327" cy="155612"/>
          </a:xfrm>
          <a:prstGeom prst="rect">
            <a:avLst/>
          </a:prstGeom>
          <a:solidFill>
            <a:schemeClr val="bg1">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その</a:t>
            </a:r>
            <a:r>
              <a:rPr lang="ja-JP" altLang="en-US" sz="1200" dirty="0">
                <a:solidFill>
                  <a:srgbClr val="000000"/>
                </a:solidFill>
                <a:latin typeface="Meiryo UI" panose="020B0604030504040204" pitchFamily="50" charset="-128"/>
                <a:ea typeface="Meiryo UI" panose="020B0604030504040204" pitchFamily="50" charset="-128"/>
              </a:rPr>
              <a:t>他</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3" name="テキスト ボックス 14"/>
          <p:cNvSpPr txBox="1">
            <a:spLocks noChangeArrowheads="1"/>
          </p:cNvSpPr>
          <p:nvPr/>
        </p:nvSpPr>
        <p:spPr bwMode="auto">
          <a:xfrm>
            <a:off x="5849780" y="6276349"/>
            <a:ext cx="1284835" cy="359073"/>
          </a:xfrm>
          <a:prstGeom prst="rect">
            <a:avLst/>
          </a:prstGeom>
          <a:solidFill>
            <a:schemeClr val="bg1"/>
          </a:solidFill>
          <a:ln w="9525">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000000"/>
                </a:solidFill>
                <a:latin typeface="Meiryo UI" panose="020B0604030504040204" pitchFamily="50" charset="-128"/>
                <a:ea typeface="Meiryo UI" panose="020B0604030504040204" pitchFamily="50" charset="-128"/>
              </a:rPr>
              <a:t>主要</a:t>
            </a:r>
            <a:r>
              <a:rPr lang="ja-JP" altLang="en-US" sz="1200" b="1" dirty="0" smtClean="0">
                <a:solidFill>
                  <a:srgbClr val="000000"/>
                </a:solidFill>
                <a:latin typeface="Meiryo UI" panose="020B0604030504040204" pitchFamily="50" charset="-128"/>
                <a:ea typeface="Meiryo UI" panose="020B0604030504040204" pitchFamily="50" charset="-128"/>
              </a:rPr>
              <a:t>な文化資源</a:t>
            </a:r>
            <a:endParaRPr lang="en-US" altLang="ja-JP" sz="1200" b="1" dirty="0" smtClean="0">
              <a:solidFill>
                <a:srgbClr val="00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（文化財等の種類）</a:t>
            </a:r>
            <a:endParaRPr lang="en-US" altLang="ja-JP" sz="1200" b="1" dirty="0">
              <a:solidFill>
                <a:srgbClr val="000000"/>
              </a:solidFill>
              <a:latin typeface="Meiryo UI" panose="020B0604030504040204" pitchFamily="50" charset="-128"/>
              <a:ea typeface="Meiryo UI" panose="020B0604030504040204" pitchFamily="50" charset="-128"/>
            </a:endParaRPr>
          </a:p>
        </p:txBody>
      </p:sp>
      <p:cxnSp>
        <p:nvCxnSpPr>
          <p:cNvPr id="14" name="直線コネクタ 13"/>
          <p:cNvCxnSpPr/>
          <p:nvPr/>
        </p:nvCxnSpPr>
        <p:spPr>
          <a:xfrm>
            <a:off x="3832324" y="6107974"/>
            <a:ext cx="5990999" cy="1124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34" name="コンテンツ プレースホルダ 2"/>
          <p:cNvSpPr txBox="1">
            <a:spLocks/>
          </p:cNvSpPr>
          <p:nvPr/>
        </p:nvSpPr>
        <p:spPr bwMode="auto">
          <a:xfrm>
            <a:off x="195418" y="61686"/>
            <a:ext cx="9243858" cy="38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defTabSz="450578" fontAlgn="base">
              <a:lnSpc>
                <a:spcPts val="2766"/>
              </a:lnSpc>
              <a:spcBef>
                <a:spcPct val="20000"/>
              </a:spcBef>
              <a:spcAft>
                <a:spcPct val="0"/>
              </a:spcAft>
            </a:pPr>
            <a:r>
              <a:rPr lang="ja-JP" altLang="en-US" b="1" dirty="0" smtClean="0">
                <a:solidFill>
                  <a:srgbClr val="024FA1"/>
                </a:solidFill>
                <a:latin typeface="Meiryo UI" panose="020B0604030504040204" pitchFamily="50" charset="-128"/>
                <a:ea typeface="Meiryo UI" panose="020B0604030504040204" pitchFamily="50" charset="-128"/>
              </a:rPr>
              <a:t>～～～拠点計画</a:t>
            </a:r>
            <a:endParaRPr lang="ja-JP" altLang="en-US" b="1" dirty="0">
              <a:solidFill>
                <a:srgbClr val="024FA1"/>
              </a:solidFill>
              <a:latin typeface="Meiryo UI" panose="020B0604030504040204" pitchFamily="50" charset="-128"/>
              <a:ea typeface="Meiryo UI" panose="020B0604030504040204" pitchFamily="50" charset="-128"/>
            </a:endParaRPr>
          </a:p>
        </p:txBody>
      </p:sp>
      <p:cxnSp>
        <p:nvCxnSpPr>
          <p:cNvPr id="35" name="直線コネクタ 34"/>
          <p:cNvCxnSpPr/>
          <p:nvPr/>
        </p:nvCxnSpPr>
        <p:spPr>
          <a:xfrm>
            <a:off x="89288" y="418648"/>
            <a:ext cx="2340000"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56" name="グループ化 55"/>
          <p:cNvGrpSpPr/>
          <p:nvPr/>
        </p:nvGrpSpPr>
        <p:grpSpPr>
          <a:xfrm>
            <a:off x="41368" y="2157165"/>
            <a:ext cx="3686036" cy="1618533"/>
            <a:chOff x="41368" y="2132186"/>
            <a:chExt cx="3686036" cy="1618533"/>
          </a:xfrm>
        </p:grpSpPr>
        <p:sp>
          <p:nvSpPr>
            <p:cNvPr id="57" name="ホームベース 56"/>
            <p:cNvSpPr/>
            <p:nvPr/>
          </p:nvSpPr>
          <p:spPr>
            <a:xfrm>
              <a:off x="41368" y="2132186"/>
              <a:ext cx="3686036" cy="1618533"/>
            </a:xfrm>
            <a:prstGeom prst="homePlate">
              <a:avLst>
                <a:gd name="adj" fmla="val 0"/>
              </a:avLst>
            </a:prstGeom>
            <a:noFill/>
            <a:ln w="38100">
              <a:solidFill>
                <a:schemeClr val="tx2">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58" name="テキスト ボックス 24"/>
            <p:cNvSpPr txBox="1">
              <a:spLocks noChangeArrowheads="1"/>
            </p:cNvSpPr>
            <p:nvPr/>
          </p:nvSpPr>
          <p:spPr bwMode="auto">
            <a:xfrm>
              <a:off x="173806" y="2148884"/>
              <a:ext cx="1589667"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a:solidFill>
                    <a:srgbClr val="000000"/>
                  </a:solidFill>
                  <a:latin typeface="Meiryo UI" panose="020B0604030504040204" pitchFamily="50" charset="-128"/>
                  <a:ea typeface="Meiryo UI" panose="020B0604030504040204" pitchFamily="50" charset="-128"/>
                </a:rPr>
                <a:t>目標</a:t>
              </a:r>
            </a:p>
          </p:txBody>
        </p:sp>
        <p:cxnSp>
          <p:nvCxnSpPr>
            <p:cNvPr id="59" name="直線コネクタ 58"/>
            <p:cNvCxnSpPr/>
            <p:nvPr/>
          </p:nvCxnSpPr>
          <p:spPr>
            <a:xfrm flipH="1">
              <a:off x="157137" y="2342250"/>
              <a:ext cx="36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grpSp>
      <p:sp>
        <p:nvSpPr>
          <p:cNvPr id="65" name="ホームベース 64"/>
          <p:cNvSpPr/>
          <p:nvPr/>
        </p:nvSpPr>
        <p:spPr>
          <a:xfrm>
            <a:off x="35169" y="503609"/>
            <a:ext cx="3692235" cy="1032465"/>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64" name="テキスト ボックス 14"/>
          <p:cNvSpPr txBox="1">
            <a:spLocks noChangeArrowheads="1"/>
          </p:cNvSpPr>
          <p:nvPr/>
        </p:nvSpPr>
        <p:spPr bwMode="auto">
          <a:xfrm>
            <a:off x="114095" y="766634"/>
            <a:ext cx="3589574"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文化観光拠点施設</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設置者</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r>
              <a:rPr lang="zh-TW" altLang="en-US" sz="1050" dirty="0" smtClean="0">
                <a:solidFill>
                  <a:srgbClr val="000000"/>
                </a:solidFill>
                <a:latin typeface="Meiryo UI" panose="020B0604030504040204" pitchFamily="50" charset="-128"/>
                <a:ea typeface="Meiryo UI" panose="020B0604030504040204" pitchFamily="50" charset="-128"/>
              </a:rPr>
              <a:t>県立</a:t>
            </a:r>
            <a:r>
              <a:rPr lang="ja-JP" altLang="en-US" sz="1050" dirty="0" smtClean="0">
                <a:solidFill>
                  <a:srgbClr val="000000"/>
                </a:solidFill>
                <a:latin typeface="Meiryo UI" panose="020B0604030504040204" pitchFamily="50" charset="-128"/>
                <a:ea typeface="Meiryo UI" panose="020B0604030504040204" pitchFamily="50" charset="-128"/>
              </a:rPr>
              <a:t>○○</a:t>
            </a:r>
            <a:r>
              <a:rPr lang="zh-TW" altLang="en-US" sz="1050" dirty="0" smtClean="0">
                <a:solidFill>
                  <a:srgbClr val="000000"/>
                </a:solidFill>
                <a:latin typeface="Meiryo UI" panose="020B0604030504040204" pitchFamily="50" charset="-128"/>
                <a:ea typeface="Meiryo UI" panose="020B0604030504040204" pitchFamily="50" charset="-128"/>
              </a:rPr>
              <a:t>博物館</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○○県</a:t>
            </a:r>
            <a:r>
              <a:rPr lang="en-US" altLang="ja-JP" sz="1050" dirty="0" smtClean="0">
                <a:solidFill>
                  <a:srgbClr val="000000"/>
                </a:solidFill>
                <a:latin typeface="Meiryo UI" panose="020B0604030504040204" pitchFamily="50" charset="-128"/>
                <a:ea typeface="Meiryo UI" panose="020B0604030504040204" pitchFamily="50" charset="-128"/>
              </a:rPr>
              <a:t>)</a:t>
            </a:r>
            <a:endParaRPr lang="zh-TW" altLang="en-US" sz="1050" dirty="0">
              <a:solidFill>
                <a:srgbClr val="000000"/>
              </a:solidFill>
              <a:latin typeface="Meiryo UI" panose="020B0604030504040204" pitchFamily="50" charset="-128"/>
              <a:ea typeface="Meiryo UI" panose="020B0604030504040204" pitchFamily="50" charset="-128"/>
            </a:endParaRPr>
          </a:p>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文化観光推進事業者：</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85725" indent="-8572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p>
        </p:txBody>
      </p:sp>
      <p:grpSp>
        <p:nvGrpSpPr>
          <p:cNvPr id="68" name="グループ化 67"/>
          <p:cNvGrpSpPr/>
          <p:nvPr/>
        </p:nvGrpSpPr>
        <p:grpSpPr>
          <a:xfrm>
            <a:off x="40768" y="1642625"/>
            <a:ext cx="3692235" cy="421325"/>
            <a:chOff x="40768" y="1469672"/>
            <a:chExt cx="3692235" cy="421325"/>
          </a:xfrm>
        </p:grpSpPr>
        <p:sp>
          <p:nvSpPr>
            <p:cNvPr id="69" name="ホームベース 68"/>
            <p:cNvSpPr/>
            <p:nvPr/>
          </p:nvSpPr>
          <p:spPr>
            <a:xfrm>
              <a:off x="40768" y="1469672"/>
              <a:ext cx="3692235" cy="408143"/>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70" name="テキスト ボックス 24"/>
            <p:cNvSpPr txBox="1">
              <a:spLocks noChangeArrowheads="1"/>
            </p:cNvSpPr>
            <p:nvPr/>
          </p:nvSpPr>
          <p:spPr bwMode="auto">
            <a:xfrm>
              <a:off x="155602" y="1472230"/>
              <a:ext cx="1589667"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計画期間</a:t>
              </a:r>
              <a:endParaRPr lang="ja-JP" altLang="en-US" sz="1270" b="1" dirty="0">
                <a:solidFill>
                  <a:srgbClr val="000000"/>
                </a:solidFill>
                <a:latin typeface="Meiryo UI" panose="020B0604030504040204" pitchFamily="50" charset="-128"/>
                <a:ea typeface="Meiryo UI" panose="020B0604030504040204" pitchFamily="50" charset="-128"/>
              </a:endParaRPr>
            </a:p>
          </p:txBody>
        </p:sp>
        <p:cxnSp>
          <p:nvCxnSpPr>
            <p:cNvPr id="71" name="直線コネクタ 70"/>
            <p:cNvCxnSpPr/>
            <p:nvPr/>
          </p:nvCxnSpPr>
          <p:spPr>
            <a:xfrm flipH="1">
              <a:off x="118976" y="1681631"/>
              <a:ext cx="72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2" name="テキスト ボックス 14"/>
            <p:cNvSpPr txBox="1">
              <a:spLocks noChangeArrowheads="1"/>
            </p:cNvSpPr>
            <p:nvPr/>
          </p:nvSpPr>
          <p:spPr bwMode="auto">
            <a:xfrm>
              <a:off x="155511" y="1672989"/>
              <a:ext cx="3199431" cy="218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667"/>
                </a:lnSpc>
                <a:spcBef>
                  <a:spcPct val="0"/>
                </a:spcBef>
                <a:spcAft>
                  <a:spcPct val="0"/>
                </a:spcAft>
              </a:pPr>
              <a:r>
                <a:rPr lang="ja-JP" altLang="en-US" sz="1088" dirty="0">
                  <a:solidFill>
                    <a:srgbClr val="000000"/>
                  </a:solidFill>
                  <a:latin typeface="Meiryo UI" panose="020B0604030504040204" pitchFamily="50" charset="-128"/>
                  <a:ea typeface="Meiryo UI" panose="020B0604030504040204" pitchFamily="50" charset="-128"/>
                </a:rPr>
                <a:t>　</a:t>
              </a:r>
              <a:r>
                <a:rPr lang="ja-JP" altLang="en-US" sz="1088" dirty="0" smtClean="0">
                  <a:solidFill>
                    <a:srgbClr val="000000"/>
                  </a:solidFill>
                  <a:latin typeface="Meiryo UI" panose="020B0604030504040204" pitchFamily="50" charset="-128"/>
                  <a:ea typeface="Meiryo UI" panose="020B0604030504040204" pitchFamily="50" charset="-128"/>
                </a:rPr>
                <a:t>　年度～　　年度（　年間）</a:t>
              </a:r>
              <a:endParaRPr lang="ja-JP" altLang="en-US" sz="1088" dirty="0">
                <a:solidFill>
                  <a:srgbClr val="000000"/>
                </a:solidFill>
                <a:latin typeface="Meiryo UI" panose="020B0604030504040204" pitchFamily="50" charset="-128"/>
                <a:ea typeface="Meiryo UI" panose="020B0604030504040204" pitchFamily="50" charset="-128"/>
              </a:endParaRPr>
            </a:p>
          </p:txBody>
        </p:sp>
      </p:grpSp>
      <p:grpSp>
        <p:nvGrpSpPr>
          <p:cNvPr id="73" name="グループ化 72"/>
          <p:cNvGrpSpPr/>
          <p:nvPr/>
        </p:nvGrpSpPr>
        <p:grpSpPr>
          <a:xfrm>
            <a:off x="35169" y="3860373"/>
            <a:ext cx="3692235" cy="2462422"/>
            <a:chOff x="35169" y="3891645"/>
            <a:chExt cx="3692235" cy="2462422"/>
          </a:xfrm>
        </p:grpSpPr>
        <p:sp>
          <p:nvSpPr>
            <p:cNvPr id="74" name="ホームベース 73"/>
            <p:cNvSpPr/>
            <p:nvPr/>
          </p:nvSpPr>
          <p:spPr>
            <a:xfrm>
              <a:off x="35169" y="3891645"/>
              <a:ext cx="3692235" cy="2462422"/>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75" name="テキスト ボックス 24"/>
            <p:cNvSpPr txBox="1">
              <a:spLocks noChangeArrowheads="1"/>
            </p:cNvSpPr>
            <p:nvPr/>
          </p:nvSpPr>
          <p:spPr bwMode="auto">
            <a:xfrm>
              <a:off x="150720" y="3929372"/>
              <a:ext cx="3084185"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文化観光拠点施設機能強化事業</a:t>
              </a:r>
              <a:endParaRPr lang="ja-JP" altLang="en-US" sz="1270" b="1" dirty="0">
                <a:solidFill>
                  <a:srgbClr val="000000"/>
                </a:solidFill>
                <a:latin typeface="Meiryo UI" panose="020B0604030504040204" pitchFamily="50" charset="-128"/>
                <a:ea typeface="Meiryo UI" panose="020B0604030504040204" pitchFamily="50" charset="-128"/>
              </a:endParaRPr>
            </a:p>
          </p:txBody>
        </p:sp>
        <p:cxnSp>
          <p:nvCxnSpPr>
            <p:cNvPr id="76" name="直線コネクタ 75"/>
            <p:cNvCxnSpPr/>
            <p:nvPr/>
          </p:nvCxnSpPr>
          <p:spPr>
            <a:xfrm flipH="1">
              <a:off x="114095" y="4138773"/>
              <a:ext cx="230843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7" name="テキスト ボックス 14"/>
            <p:cNvSpPr txBox="1">
              <a:spLocks noChangeArrowheads="1"/>
            </p:cNvSpPr>
            <p:nvPr/>
          </p:nvSpPr>
          <p:spPr bwMode="auto">
            <a:xfrm>
              <a:off x="135373" y="4303833"/>
              <a:ext cx="3463008"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&lt;1.</a:t>
              </a:r>
              <a:r>
                <a:rPr lang="ja-JP" altLang="en-US" sz="1050" b="1" dirty="0" smtClean="0">
                  <a:solidFill>
                    <a:srgbClr val="000000"/>
                  </a:solidFill>
                  <a:latin typeface="Meiryo UI" panose="020B0604030504040204" pitchFamily="50" charset="-128"/>
                  <a:ea typeface="Meiryo UI" panose="020B0604030504040204" pitchFamily="50" charset="-128"/>
                </a:rPr>
                <a:t>文化資源の魅力の増進</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&lt;2.</a:t>
              </a:r>
              <a:r>
                <a:rPr lang="ja-JP" altLang="en-US" sz="1050" b="1" dirty="0" smtClean="0">
                  <a:solidFill>
                    <a:srgbClr val="000000"/>
                  </a:solidFill>
                  <a:latin typeface="Meiryo UI" panose="020B0604030504040204" pitchFamily="50" charset="-128"/>
                  <a:ea typeface="Meiryo UI" panose="020B0604030504040204" pitchFamily="50" charset="-128"/>
                </a:rPr>
                <a:t>文化についての理解促進</a:t>
              </a:r>
              <a:r>
                <a:rPr lang="en-US" altLang="ja-JP" sz="1050" b="1" dirty="0" smtClean="0">
                  <a:solidFill>
                    <a:srgbClr val="000000"/>
                  </a:solidFill>
                  <a:latin typeface="Meiryo UI" panose="020B0604030504040204" pitchFamily="50" charset="-128"/>
                  <a:ea typeface="Meiryo UI" panose="020B0604030504040204" pitchFamily="50" charset="-128"/>
                </a:rPr>
                <a:t>&gt;</a:t>
              </a:r>
              <a:endParaRPr lang="en-US" altLang="ja-JP" sz="1050" b="1"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&lt;3.</a:t>
              </a:r>
              <a:r>
                <a:rPr lang="ja-JP" altLang="en-US" sz="1050" b="1" dirty="0" smtClean="0">
                  <a:solidFill>
                    <a:srgbClr val="000000"/>
                  </a:solidFill>
                  <a:latin typeface="Meiryo UI" panose="020B0604030504040204" pitchFamily="50" charset="-128"/>
                  <a:ea typeface="Meiryo UI" panose="020B0604030504040204" pitchFamily="50" charset="-128"/>
                </a:rPr>
                <a:t>文化観光に関する利便の増進</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&lt;4.</a:t>
              </a:r>
              <a:r>
                <a:rPr lang="ja-JP" altLang="en-US" sz="1050" b="1" dirty="0">
                  <a:solidFill>
                    <a:srgbClr val="000000"/>
                  </a:solidFill>
                  <a:latin typeface="Meiryo UI" panose="020B0604030504040204" pitchFamily="50" charset="-128"/>
                  <a:ea typeface="Meiryo UI" panose="020B0604030504040204" pitchFamily="50" charset="-128"/>
                </a:rPr>
                <a:t>飲食、販売、宿泊等との連携の促進</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a:t>
              </a:r>
              <a:r>
                <a:rPr lang="en-US" altLang="ja-JP" sz="1050" b="1" dirty="0">
                  <a:solidFill>
                    <a:srgbClr val="000000"/>
                  </a:solidFill>
                  <a:latin typeface="Meiryo UI" panose="020B0604030504040204" pitchFamily="50" charset="-128"/>
                  <a:ea typeface="Meiryo UI" panose="020B0604030504040204" pitchFamily="50" charset="-128"/>
                </a:rPr>
                <a:t>5</a:t>
              </a:r>
              <a:r>
                <a:rPr lang="en-US" altLang="ja-JP" sz="1050" b="1" dirty="0" smtClean="0">
                  <a:solidFill>
                    <a:srgbClr val="000000"/>
                  </a:solidFill>
                  <a:latin typeface="Meiryo UI" panose="020B0604030504040204" pitchFamily="50" charset="-128"/>
                  <a:ea typeface="Meiryo UI" panose="020B0604030504040204" pitchFamily="50" charset="-128"/>
                </a:rPr>
                <a:t>.</a:t>
              </a:r>
              <a:r>
                <a:rPr lang="ja-JP" altLang="en-US" sz="1050" b="1" dirty="0" smtClean="0">
                  <a:solidFill>
                    <a:srgbClr val="000000"/>
                  </a:solidFill>
                  <a:latin typeface="Meiryo UI" panose="020B0604030504040204" pitchFamily="50" charset="-128"/>
                  <a:ea typeface="Meiryo UI" panose="020B0604030504040204" pitchFamily="50" charset="-128"/>
                </a:rPr>
                <a:t>国内外への宣伝</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a:t>
              </a:r>
              <a:r>
                <a:rPr lang="en-US" altLang="ja-JP" sz="1050" b="1" dirty="0">
                  <a:solidFill>
                    <a:srgbClr val="000000"/>
                  </a:solidFill>
                  <a:latin typeface="Meiryo UI" panose="020B0604030504040204" pitchFamily="50" charset="-128"/>
                  <a:ea typeface="Meiryo UI" panose="020B0604030504040204" pitchFamily="50" charset="-128"/>
                </a:rPr>
                <a:t>6</a:t>
              </a:r>
              <a:r>
                <a:rPr lang="en-US" altLang="ja-JP" sz="1050" b="1" dirty="0" smtClean="0">
                  <a:solidFill>
                    <a:srgbClr val="000000"/>
                  </a:solidFill>
                  <a:latin typeface="Meiryo UI" panose="020B0604030504040204" pitchFamily="50" charset="-128"/>
                  <a:ea typeface="Meiryo UI" panose="020B0604030504040204" pitchFamily="50" charset="-128"/>
                </a:rPr>
                <a:t>.</a:t>
              </a:r>
              <a:r>
                <a:rPr lang="ja-JP" altLang="en-US" sz="1050" b="1" dirty="0" smtClean="0">
                  <a:solidFill>
                    <a:srgbClr val="000000"/>
                  </a:solidFill>
                  <a:latin typeface="Meiryo UI" panose="020B0604030504040204" pitchFamily="50" charset="-128"/>
                  <a:ea typeface="Meiryo UI" panose="020B0604030504040204" pitchFamily="50" charset="-128"/>
                </a:rPr>
                <a:t>施設又は設備の整備</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ja-JP" altLang="en-US" sz="1050" dirty="0">
                <a:solidFill>
                  <a:srgbClr val="000000"/>
                </a:solidFill>
                <a:latin typeface="Meiryo UI" panose="020B0604030504040204" pitchFamily="50" charset="-128"/>
                <a:ea typeface="Meiryo UI" panose="020B0604030504040204" pitchFamily="50" charset="-128"/>
              </a:endParaRPr>
            </a:p>
          </p:txBody>
        </p:sp>
      </p:grpSp>
      <p:grpSp>
        <p:nvGrpSpPr>
          <p:cNvPr id="78" name="グループ化 77"/>
          <p:cNvGrpSpPr/>
          <p:nvPr/>
        </p:nvGrpSpPr>
        <p:grpSpPr>
          <a:xfrm>
            <a:off x="35169" y="6406197"/>
            <a:ext cx="3692235" cy="407152"/>
            <a:chOff x="35169" y="6406197"/>
            <a:chExt cx="3692235" cy="407152"/>
          </a:xfrm>
        </p:grpSpPr>
        <p:sp>
          <p:nvSpPr>
            <p:cNvPr id="79" name="ホームベース 78"/>
            <p:cNvSpPr/>
            <p:nvPr/>
          </p:nvSpPr>
          <p:spPr>
            <a:xfrm>
              <a:off x="35169" y="6406197"/>
              <a:ext cx="3692235" cy="392842"/>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80" name="テキスト ボックス 24"/>
            <p:cNvSpPr txBox="1">
              <a:spLocks noChangeArrowheads="1"/>
            </p:cNvSpPr>
            <p:nvPr/>
          </p:nvSpPr>
          <p:spPr bwMode="auto">
            <a:xfrm>
              <a:off x="137332" y="6435721"/>
              <a:ext cx="33944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00" b="1" spc="-150" dirty="0" smtClean="0">
                  <a:solidFill>
                    <a:srgbClr val="000000"/>
                  </a:solidFill>
                  <a:latin typeface="Meiryo UI" panose="020B0604030504040204" pitchFamily="50" charset="-128"/>
                  <a:ea typeface="Meiryo UI" panose="020B0604030504040204" pitchFamily="50" charset="-128"/>
                </a:rPr>
                <a:t>文化</a:t>
              </a:r>
              <a:r>
                <a:rPr lang="ja-JP" altLang="en-US" sz="1200" b="1" spc="-150" dirty="0">
                  <a:solidFill>
                    <a:srgbClr val="000000"/>
                  </a:solidFill>
                  <a:latin typeface="Meiryo UI" panose="020B0604030504040204" pitchFamily="50" charset="-128"/>
                  <a:ea typeface="Meiryo UI" panose="020B0604030504040204" pitchFamily="50" charset="-128"/>
                </a:rPr>
                <a:t>観光</a:t>
              </a:r>
              <a:r>
                <a:rPr lang="ja-JP" altLang="en-US" sz="1200" b="1" spc="-150" dirty="0" smtClean="0">
                  <a:solidFill>
                    <a:srgbClr val="000000"/>
                  </a:solidFill>
                  <a:latin typeface="Meiryo UI" panose="020B0604030504040204" pitchFamily="50" charset="-128"/>
                  <a:ea typeface="Meiryo UI" panose="020B0604030504040204" pitchFamily="50" charset="-128"/>
                </a:rPr>
                <a:t>推進</a:t>
              </a:r>
              <a:r>
                <a:rPr lang="ja-JP" altLang="en-US" sz="1200" b="1" spc="-150" dirty="0" smtClean="0">
                  <a:solidFill>
                    <a:srgbClr val="000000"/>
                  </a:solidFill>
                  <a:latin typeface="Meiryo UI" panose="020B0604030504040204" pitchFamily="50" charset="-128"/>
                  <a:ea typeface="Meiryo UI" panose="020B0604030504040204" pitchFamily="50" charset="-128"/>
                </a:rPr>
                <a:t>事業費</a:t>
              </a:r>
              <a:r>
                <a:rPr lang="ja-JP" altLang="en-US" sz="1200" b="1" spc="-150" dirty="0" smtClean="0">
                  <a:solidFill>
                    <a:srgbClr val="000000"/>
                  </a:solidFill>
                  <a:latin typeface="Meiryo UI" panose="020B0604030504040204" pitchFamily="50" charset="-128"/>
                  <a:ea typeface="Meiryo UI" panose="020B0604030504040204" pitchFamily="50" charset="-128"/>
                </a:rPr>
                <a:t>（５年間の計画ベース）</a:t>
              </a:r>
              <a:endParaRPr lang="ja-JP" altLang="en-US" sz="1200" b="1" spc="-150" dirty="0">
                <a:solidFill>
                  <a:srgbClr val="000000"/>
                </a:solidFill>
                <a:latin typeface="Meiryo UI" panose="020B0604030504040204" pitchFamily="50" charset="-128"/>
                <a:ea typeface="Meiryo UI" panose="020B0604030504040204" pitchFamily="50" charset="-128"/>
              </a:endParaRPr>
            </a:p>
          </p:txBody>
        </p:sp>
        <p:cxnSp>
          <p:nvCxnSpPr>
            <p:cNvPr id="81" name="直線コネクタ 80"/>
            <p:cNvCxnSpPr/>
            <p:nvPr/>
          </p:nvCxnSpPr>
          <p:spPr>
            <a:xfrm flipH="1">
              <a:off x="132568" y="6612773"/>
              <a:ext cx="288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2" name="テキスト ボックス 14"/>
            <p:cNvSpPr txBox="1">
              <a:spLocks noChangeArrowheads="1"/>
            </p:cNvSpPr>
            <p:nvPr/>
          </p:nvSpPr>
          <p:spPr bwMode="auto">
            <a:xfrm>
              <a:off x="137331" y="6595341"/>
              <a:ext cx="3590073" cy="218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667"/>
                </a:lnSpc>
                <a:spcBef>
                  <a:spcPct val="0"/>
                </a:spcBef>
                <a:spcAft>
                  <a:spcPct val="0"/>
                </a:spcAft>
              </a:pPr>
              <a:r>
                <a:rPr lang="ja-JP" altLang="en-US" sz="1088" dirty="0" smtClean="0">
                  <a:solidFill>
                    <a:srgbClr val="000000"/>
                  </a:solidFill>
                  <a:latin typeface="Meiryo UI" panose="020B0604030504040204" pitchFamily="50" charset="-128"/>
                  <a:ea typeface="Meiryo UI" panose="020B0604030504040204" pitchFamily="50" charset="-128"/>
                </a:rPr>
                <a:t>　</a:t>
              </a:r>
              <a:r>
                <a:rPr lang="ja-JP" altLang="en-US" sz="1088" dirty="0" smtClean="0">
                  <a:solidFill>
                    <a:srgbClr val="000000"/>
                  </a:solidFill>
                  <a:latin typeface="Meiryo UI" panose="020B0604030504040204" pitchFamily="50" charset="-128"/>
                  <a:ea typeface="Meiryo UI" panose="020B0604030504040204" pitchFamily="50" charset="-128"/>
                </a:rPr>
                <a:t>○○百万円（うち、文化観光推進事業補助金○百万円）</a:t>
              </a:r>
              <a:endParaRPr lang="ja-JP" altLang="en-US" sz="1088" dirty="0">
                <a:solidFill>
                  <a:srgbClr val="000000"/>
                </a:solidFill>
                <a:latin typeface="Meiryo UI" panose="020B0604030504040204" pitchFamily="50" charset="-128"/>
                <a:ea typeface="Meiryo UI" panose="020B0604030504040204" pitchFamily="50" charset="-128"/>
              </a:endParaRPr>
            </a:p>
          </p:txBody>
        </p:sp>
      </p:grpSp>
      <p:sp>
        <p:nvSpPr>
          <p:cNvPr id="85" name="テキスト ボックス 24"/>
          <p:cNvSpPr txBox="1">
            <a:spLocks noChangeArrowheads="1"/>
          </p:cNvSpPr>
          <p:nvPr/>
        </p:nvSpPr>
        <p:spPr bwMode="auto">
          <a:xfrm>
            <a:off x="136455" y="550860"/>
            <a:ext cx="3500048"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計画作成・実施体制</a:t>
            </a:r>
            <a:endParaRPr lang="zh-TW" altLang="en-US" sz="1270" b="1" dirty="0">
              <a:solidFill>
                <a:srgbClr val="000000"/>
              </a:solidFill>
              <a:latin typeface="Meiryo UI" panose="020B0604030504040204" pitchFamily="50" charset="-128"/>
              <a:ea typeface="Meiryo UI" panose="020B0604030504040204" pitchFamily="50" charset="-128"/>
            </a:endParaRPr>
          </a:p>
        </p:txBody>
      </p:sp>
      <p:cxnSp>
        <p:nvCxnSpPr>
          <p:cNvPr id="86" name="直線コネクタ 85"/>
          <p:cNvCxnSpPr/>
          <p:nvPr/>
        </p:nvCxnSpPr>
        <p:spPr>
          <a:xfrm flipH="1">
            <a:off x="99829" y="760261"/>
            <a:ext cx="1512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3" name="テキスト ボックス 14"/>
          <p:cNvSpPr txBox="1">
            <a:spLocks noChangeArrowheads="1"/>
          </p:cNvSpPr>
          <p:nvPr/>
        </p:nvSpPr>
        <p:spPr bwMode="auto">
          <a:xfrm>
            <a:off x="107855" y="2666509"/>
            <a:ext cx="354915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a:t>
            </a:r>
            <a:r>
              <a:rPr lang="ja-JP" altLang="en-US" sz="1050" dirty="0">
                <a:solidFill>
                  <a:srgbClr val="000000"/>
                </a:solidFill>
                <a:latin typeface="Meiryo UI" panose="020B0604030504040204" pitchFamily="50" charset="-128"/>
                <a:ea typeface="Meiryo UI" panose="020B0604030504040204" pitchFamily="50" charset="-128"/>
              </a:rPr>
              <a:t>外国</a:t>
            </a:r>
            <a:r>
              <a:rPr lang="ja-JP" altLang="en-US" sz="1050" dirty="0" smtClean="0">
                <a:solidFill>
                  <a:srgbClr val="000000"/>
                </a:solidFill>
                <a:latin typeface="Meiryo UI" panose="020B0604030504040204" pitchFamily="50" charset="-128"/>
                <a:ea typeface="Meiryo UI" panose="020B0604030504040204" pitchFamily="50" charset="-128"/>
              </a:rPr>
              <a:t>人</a:t>
            </a:r>
            <a:r>
              <a:rPr lang="ja-JP" altLang="en-US" sz="1050" dirty="0">
                <a:solidFill>
                  <a:srgbClr val="000000"/>
                </a:solidFill>
                <a:latin typeface="Meiryo UI" panose="020B0604030504040204" pitchFamily="50" charset="-128"/>
                <a:ea typeface="Meiryo UI" panose="020B0604030504040204" pitchFamily="50" charset="-128"/>
              </a:rPr>
              <a:t>来訪者の</a:t>
            </a:r>
            <a:r>
              <a:rPr lang="ja-JP" altLang="en-US" sz="1050" dirty="0" smtClean="0">
                <a:solidFill>
                  <a:srgbClr val="000000"/>
                </a:solidFill>
                <a:latin typeface="Meiryo UI" panose="020B0604030504040204" pitchFamily="50" charset="-128"/>
                <a:ea typeface="Meiryo UI" panose="020B0604030504040204" pitchFamily="50" charset="-128"/>
              </a:rPr>
              <a:t>満足度</a:t>
            </a:r>
            <a:endParaRPr lang="ja-JP" altLang="en-US"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rPr>
              <a:t>2020</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en-US" altLang="ja-JP" sz="1050" dirty="0" smtClean="0">
                <a:solidFill>
                  <a:srgbClr val="000000"/>
                </a:solidFill>
                <a:latin typeface="Meiryo UI" panose="020B0604030504040204" pitchFamily="50" charset="-128"/>
                <a:ea typeface="Meiryo UI" panose="020B0604030504040204" pitchFamily="50" charset="-128"/>
              </a:rPr>
              <a:t>%</a:t>
            </a:r>
            <a:r>
              <a:rPr lang="en-US" altLang="ja-JP" sz="1050" dirty="0">
                <a:solidFill>
                  <a:srgbClr val="000000"/>
                </a:solidFill>
                <a:latin typeface="Meiryo UI" panose="020B0604030504040204" pitchFamily="50" charset="-128"/>
                <a:ea typeface="Meiryo UI" panose="020B0604030504040204" pitchFamily="50" charset="-128"/>
              </a:rPr>
              <a:t>→2024</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　％）</a:t>
            </a:r>
            <a:endParaRPr lang="en-US" altLang="ja-JP"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・外国人来訪者数</a:t>
            </a:r>
            <a:endParaRPr lang="ja-JP" altLang="en-US"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2019</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千人→</a:t>
            </a:r>
            <a:r>
              <a:rPr lang="en-US" altLang="ja-JP" sz="1050" dirty="0">
                <a:solidFill>
                  <a:srgbClr val="000000"/>
                </a:solidFill>
                <a:latin typeface="Meiryo UI" panose="020B0604030504040204" pitchFamily="50" charset="-128"/>
                <a:ea typeface="Meiryo UI" panose="020B0604030504040204" pitchFamily="50" charset="-128"/>
              </a:rPr>
              <a:t>2024</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千人（</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倍</a:t>
            </a:r>
            <a:r>
              <a:rPr lang="ja-JP" altLang="en-US" sz="1050" dirty="0">
                <a:solidFill>
                  <a:srgbClr val="000000"/>
                </a:solidFill>
                <a:latin typeface="Meiryo UI" panose="020B0604030504040204" pitchFamily="50" charset="-128"/>
                <a:ea typeface="Meiryo UI" panose="020B0604030504040204" pitchFamily="50" charset="-128"/>
              </a:rPr>
              <a: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※10</a:t>
            </a:r>
            <a:r>
              <a:rPr lang="ja-JP" altLang="en-US" sz="1050" dirty="0">
                <a:solidFill>
                  <a:srgbClr val="000000"/>
                </a:solidFill>
                <a:latin typeface="Meiryo UI" panose="020B0604030504040204" pitchFamily="50" charset="-128"/>
                <a:ea typeface="Meiryo UI" panose="020B0604030504040204" pitchFamily="50" charset="-128"/>
              </a:rPr>
              <a:t>年後</a:t>
            </a:r>
            <a:r>
              <a:rPr lang="ja-JP" altLang="en-US" sz="1050" dirty="0" smtClean="0">
                <a:solidFill>
                  <a:srgbClr val="000000"/>
                </a:solidFill>
                <a:latin typeface="Meiryo UI" panose="020B0604030504040204" pitchFamily="50" charset="-128"/>
                <a:ea typeface="Meiryo UI" panose="020B0604030504040204" pitchFamily="50" charset="-128"/>
              </a:rPr>
              <a:t>（</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年度）</a:t>
            </a:r>
            <a:r>
              <a:rPr lang="ja-JP" altLang="en-US" sz="1050" dirty="0">
                <a:solidFill>
                  <a:srgbClr val="000000"/>
                </a:solidFill>
                <a:latin typeface="Meiryo UI" panose="020B0604030504040204" pitchFamily="50" charset="-128"/>
                <a:ea typeface="Meiryo UI" panose="020B0604030504040204" pitchFamily="50" charset="-128"/>
              </a:rPr>
              <a:t>には</a:t>
            </a:r>
            <a:r>
              <a:rPr lang="en-US" altLang="ja-JP" sz="1050" dirty="0">
                <a:solidFill>
                  <a:srgbClr val="000000"/>
                </a:solidFill>
                <a:latin typeface="Meiryo UI" panose="020B0604030504040204" pitchFamily="50" charset="-128"/>
                <a:ea typeface="Meiryo UI" panose="020B0604030504040204" pitchFamily="50" charset="-128"/>
              </a:rPr>
              <a:t>2</a:t>
            </a:r>
            <a:r>
              <a:rPr lang="ja-JP" altLang="en-US" sz="1050" dirty="0">
                <a:solidFill>
                  <a:srgbClr val="000000"/>
                </a:solidFill>
                <a:latin typeface="Meiryo UI" panose="020B0604030504040204" pitchFamily="50" charset="-128"/>
                <a:ea typeface="Meiryo UI" panose="020B0604030504040204" pitchFamily="50" charset="-128"/>
              </a:rPr>
              <a:t>千人</a:t>
            </a:r>
            <a:r>
              <a:rPr lang="ja-JP" altLang="en-US" sz="1050" dirty="0" smtClean="0">
                <a:solidFill>
                  <a:srgbClr val="000000"/>
                </a:solidFill>
                <a:latin typeface="Meiryo UI" panose="020B0604030504040204" pitchFamily="50" charset="-128"/>
                <a:ea typeface="Meiryo UI" panose="020B0604030504040204" pitchFamily="50" charset="-128"/>
              </a:rPr>
              <a:t>（</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倍</a:t>
            </a:r>
            <a:r>
              <a:rPr lang="ja-JP" altLang="en-US" sz="1050" dirty="0">
                <a:solidFill>
                  <a:srgbClr val="000000"/>
                </a:solidFill>
                <a:latin typeface="Meiryo UI" panose="020B0604030504040204" pitchFamily="50" charset="-128"/>
                <a:ea typeface="Meiryo UI" panose="020B0604030504040204" pitchFamily="50" charset="-128"/>
              </a:rPr>
              <a:t>）</a:t>
            </a: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・その</a:t>
            </a:r>
            <a:r>
              <a:rPr lang="ja-JP" altLang="en-US" sz="1050" dirty="0">
                <a:solidFill>
                  <a:srgbClr val="000000"/>
                </a:solidFill>
                <a:latin typeface="Meiryo UI" panose="020B0604030504040204" pitchFamily="50" charset="-128"/>
                <a:ea typeface="Meiryo UI" panose="020B0604030504040204" pitchFamily="50" charset="-128"/>
              </a:rPr>
              <a:t>他</a:t>
            </a:r>
            <a:r>
              <a:rPr lang="ja-JP" altLang="en-US" sz="1050" dirty="0" smtClean="0">
                <a:solidFill>
                  <a:srgbClr val="000000"/>
                </a:solidFill>
                <a:latin typeface="Meiryo UI" panose="020B0604030504040204" pitchFamily="50" charset="-128"/>
                <a:ea typeface="Meiryo UI" panose="020B0604030504040204" pitchFamily="50" charset="-128"/>
              </a:rPr>
              <a:t>の目標</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66" name="テキスト ボックス 14"/>
          <p:cNvSpPr txBox="1">
            <a:spLocks noChangeArrowheads="1"/>
          </p:cNvSpPr>
          <p:nvPr/>
        </p:nvSpPr>
        <p:spPr bwMode="auto">
          <a:xfrm>
            <a:off x="825412" y="2253094"/>
            <a:ext cx="2634927" cy="307777"/>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外国人来訪者の満足度及び来訪者数の目標のほか、独自に定めている目標を記入してください。</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67" name="テキスト ボックス 14"/>
          <p:cNvSpPr txBox="1">
            <a:spLocks noChangeArrowheads="1"/>
          </p:cNvSpPr>
          <p:nvPr/>
        </p:nvSpPr>
        <p:spPr bwMode="auto">
          <a:xfrm>
            <a:off x="2093240" y="4253071"/>
            <a:ext cx="1509957" cy="46166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特徴的な事業や目玉となる事業をそれぞれ一つずつ記入してください。</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87" name="テキスト ボックス 14"/>
          <p:cNvSpPr txBox="1">
            <a:spLocks noChangeArrowheads="1"/>
          </p:cNvSpPr>
          <p:nvPr/>
        </p:nvSpPr>
        <p:spPr bwMode="auto">
          <a:xfrm>
            <a:off x="3961245" y="6276348"/>
            <a:ext cx="1613208" cy="359073"/>
          </a:xfrm>
          <a:prstGeom prst="rect">
            <a:avLst/>
          </a:prstGeom>
          <a:solidFill>
            <a:schemeClr val="bg1"/>
          </a:solidFill>
          <a:ln w="22225" cmpd="dbl">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FF0000"/>
                </a:solidFill>
                <a:latin typeface="Meiryo UI" panose="020B0604030504040204" pitchFamily="50" charset="-128"/>
                <a:ea typeface="Meiryo UI" panose="020B0604030504040204" pitchFamily="50" charset="-128"/>
              </a:rPr>
              <a:t>中核文化観光拠点施設</a:t>
            </a:r>
            <a:endParaRPr lang="en-US" altLang="ja-JP" sz="1200" b="1" dirty="0">
              <a:solidFill>
                <a:srgbClr val="FF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（主要な文化資源</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88" name="テキスト ボックス 14"/>
          <p:cNvSpPr txBox="1">
            <a:spLocks noChangeArrowheads="1"/>
          </p:cNvSpPr>
          <p:nvPr/>
        </p:nvSpPr>
        <p:spPr bwMode="auto">
          <a:xfrm>
            <a:off x="5942562" y="4565566"/>
            <a:ext cx="1613208" cy="359073"/>
          </a:xfrm>
          <a:prstGeom prst="rect">
            <a:avLst/>
          </a:prstGeom>
          <a:solidFill>
            <a:schemeClr val="bg1"/>
          </a:solidFill>
          <a:ln w="22225" cmpd="dbl">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FF0000"/>
                </a:solidFill>
                <a:latin typeface="Meiryo UI" panose="020B0604030504040204" pitchFamily="50" charset="-128"/>
                <a:ea typeface="Meiryo UI" panose="020B0604030504040204" pitchFamily="50" charset="-128"/>
              </a:rPr>
              <a:t>中核文化観光拠点施設</a:t>
            </a:r>
            <a:endParaRPr lang="en-US" altLang="ja-JP" sz="1200" b="1" dirty="0">
              <a:solidFill>
                <a:srgbClr val="FF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（主要な文化資源</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89" name="テキスト ボックス 14"/>
          <p:cNvSpPr txBox="1">
            <a:spLocks noChangeArrowheads="1"/>
          </p:cNvSpPr>
          <p:nvPr/>
        </p:nvSpPr>
        <p:spPr bwMode="auto">
          <a:xfrm>
            <a:off x="3970579" y="4840281"/>
            <a:ext cx="1215409" cy="1110563"/>
          </a:xfrm>
          <a:prstGeom prst="rect">
            <a:avLst/>
          </a:prstGeom>
          <a:noFill/>
          <a:ln w="9525">
            <a:solidFill>
              <a:srgbClr val="000000"/>
            </a:solidFill>
            <a:prstDash val="dash"/>
            <a:miter lim="800000"/>
            <a:headEnd/>
            <a:tailEnd/>
          </a:ln>
          <a:extLst/>
        </p:spPr>
        <p:txBody>
          <a:bodyPr wrap="square" lIns="0" tIns="0" rIns="0" bIns="0" anchor="t">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200"/>
              </a:lnSpc>
              <a:spcBef>
                <a:spcPct val="0"/>
              </a:spcBef>
              <a:spcAft>
                <a:spcPct val="0"/>
              </a:spcAft>
            </a:pPr>
            <a:endParaRPr lang="en-US" altLang="ja-JP" sz="1200"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写真等</a:t>
            </a:r>
            <a:endParaRPr lang="en-US" altLang="ja-JP" sz="1050"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endParaRPr lang="en-US" altLang="ja-JP" sz="1050" dirty="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endParaRPr lang="en-US" altLang="ja-JP" sz="1050"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イメージがわかるよう、</a:t>
            </a:r>
            <a:endParaRPr lang="en-US" altLang="ja-JP" sz="1050" dirty="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適宜、写真等を用いてください。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90" name="テキスト ボックス 14"/>
          <p:cNvSpPr txBox="1">
            <a:spLocks noChangeArrowheads="1"/>
          </p:cNvSpPr>
          <p:nvPr/>
        </p:nvSpPr>
        <p:spPr bwMode="auto">
          <a:xfrm>
            <a:off x="6306309" y="5213859"/>
            <a:ext cx="3410861" cy="769441"/>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連携する文化資源や施設などは、以下の凡例を用いて図示してください。「主要な文化資源」には、文化観光拠点施設の目玉となるような文化資源を、「文化財等の種類」には、国宝、重要文化財、登録文化財等文化財保護法の分類のほか、世界遺産、日本遺産等の分類を記入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92" name="テキスト ボックス 14"/>
          <p:cNvSpPr txBox="1">
            <a:spLocks noChangeArrowheads="1"/>
          </p:cNvSpPr>
          <p:nvPr/>
        </p:nvSpPr>
        <p:spPr bwMode="auto">
          <a:xfrm>
            <a:off x="5849780" y="3830668"/>
            <a:ext cx="1804668" cy="46166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中核</a:t>
            </a:r>
            <a:r>
              <a:rPr lang="ja-JP" altLang="en-US" sz="1050" dirty="0" smtClean="0">
                <a:solidFill>
                  <a:srgbClr val="000000"/>
                </a:solidFill>
                <a:latin typeface="Meiryo UI" panose="020B0604030504040204" pitchFamily="50" charset="-128"/>
                <a:ea typeface="Meiryo UI" panose="020B0604030504040204" pitchFamily="50" charset="-128"/>
              </a:rPr>
              <a:t>とする文化観光拠点施設については、立地市区町村を記入してください。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93" name="テキスト ボックス 14"/>
          <p:cNvSpPr txBox="1">
            <a:spLocks noChangeArrowheads="1"/>
          </p:cNvSpPr>
          <p:nvPr/>
        </p:nvSpPr>
        <p:spPr bwMode="auto">
          <a:xfrm>
            <a:off x="4433976" y="3411355"/>
            <a:ext cx="1284835" cy="359073"/>
          </a:xfrm>
          <a:prstGeom prst="rect">
            <a:avLst/>
          </a:prstGeom>
          <a:solidFill>
            <a:schemeClr val="bg1"/>
          </a:solidFill>
          <a:ln w="9525">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000000"/>
                </a:solidFill>
                <a:latin typeface="Meiryo UI" panose="020B0604030504040204" pitchFamily="50" charset="-128"/>
                <a:ea typeface="Meiryo UI" panose="020B0604030504040204" pitchFamily="50" charset="-128"/>
              </a:rPr>
              <a:t>主要</a:t>
            </a:r>
            <a:r>
              <a:rPr lang="ja-JP" altLang="en-US" sz="1200" b="1" dirty="0" smtClean="0">
                <a:solidFill>
                  <a:srgbClr val="000000"/>
                </a:solidFill>
                <a:latin typeface="Meiryo UI" panose="020B0604030504040204" pitchFamily="50" charset="-128"/>
                <a:ea typeface="Meiryo UI" panose="020B0604030504040204" pitchFamily="50" charset="-128"/>
              </a:rPr>
              <a:t>な文化資源</a:t>
            </a:r>
            <a:endParaRPr lang="en-US" altLang="ja-JP" sz="1200" b="1" dirty="0" smtClean="0">
              <a:solidFill>
                <a:srgbClr val="00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（文化財等の種類）</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94" name="テキスト ボックス 14"/>
          <p:cNvSpPr txBox="1">
            <a:spLocks noChangeArrowheads="1"/>
          </p:cNvSpPr>
          <p:nvPr/>
        </p:nvSpPr>
        <p:spPr bwMode="auto">
          <a:xfrm>
            <a:off x="7849857" y="3406836"/>
            <a:ext cx="1284835" cy="359073"/>
          </a:xfrm>
          <a:prstGeom prst="rect">
            <a:avLst/>
          </a:prstGeom>
          <a:solidFill>
            <a:schemeClr val="bg1"/>
          </a:solidFill>
          <a:ln w="9525">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000000"/>
                </a:solidFill>
                <a:latin typeface="Meiryo UI" panose="020B0604030504040204" pitchFamily="50" charset="-128"/>
                <a:ea typeface="Meiryo UI" panose="020B0604030504040204" pitchFamily="50" charset="-128"/>
              </a:rPr>
              <a:t>主要</a:t>
            </a:r>
            <a:r>
              <a:rPr lang="ja-JP" altLang="en-US" sz="1200" b="1" dirty="0" smtClean="0">
                <a:solidFill>
                  <a:srgbClr val="000000"/>
                </a:solidFill>
                <a:latin typeface="Meiryo UI" panose="020B0604030504040204" pitchFamily="50" charset="-128"/>
                <a:ea typeface="Meiryo UI" panose="020B0604030504040204" pitchFamily="50" charset="-128"/>
              </a:rPr>
              <a:t>な文化資源</a:t>
            </a:r>
            <a:endParaRPr lang="en-US" altLang="ja-JP" sz="1200" b="1" dirty="0" smtClean="0">
              <a:solidFill>
                <a:srgbClr val="00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（文化財等の種類）</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96" name="テキスト ボックス 14"/>
          <p:cNvSpPr txBox="1">
            <a:spLocks noChangeArrowheads="1"/>
          </p:cNvSpPr>
          <p:nvPr/>
        </p:nvSpPr>
        <p:spPr bwMode="auto">
          <a:xfrm>
            <a:off x="5862286" y="706291"/>
            <a:ext cx="1669884" cy="338880"/>
          </a:xfrm>
          <a:prstGeom prst="rect">
            <a:avLst/>
          </a:prstGeom>
          <a:noFill/>
          <a:ln w="9525">
            <a:no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400" b="1" dirty="0" smtClean="0">
                <a:solidFill>
                  <a:srgbClr val="000000"/>
                </a:solidFill>
                <a:latin typeface="Meiryo UI" panose="020B0604030504040204" pitchFamily="50" charset="-128"/>
                <a:ea typeface="Meiryo UI" panose="020B0604030504040204" pitchFamily="50" charset="-128"/>
              </a:rPr>
              <a:t>○○エリア（地区）</a:t>
            </a:r>
            <a:endParaRPr lang="en-US" altLang="ja-JP" sz="1400" b="1" dirty="0" smtClean="0">
              <a:solidFill>
                <a:srgbClr val="000000"/>
              </a:solidFill>
              <a:latin typeface="Meiryo UI" panose="020B0604030504040204" pitchFamily="50" charset="-128"/>
              <a:ea typeface="Meiryo UI" panose="020B0604030504040204" pitchFamily="50" charset="-128"/>
            </a:endParaRPr>
          </a:p>
        </p:txBody>
      </p:sp>
      <p:sp>
        <p:nvSpPr>
          <p:cNvPr id="97" name="テキスト ボックス 14"/>
          <p:cNvSpPr txBox="1">
            <a:spLocks noChangeArrowheads="1"/>
          </p:cNvSpPr>
          <p:nvPr/>
        </p:nvSpPr>
        <p:spPr bwMode="auto">
          <a:xfrm>
            <a:off x="5142035" y="1478984"/>
            <a:ext cx="1079849" cy="250549"/>
          </a:xfrm>
          <a:prstGeom prst="rect">
            <a:avLst/>
          </a:prstGeom>
          <a:solidFill>
            <a:srgbClr val="FF9678"/>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飲食施設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98" name="テキスト ボックス 14"/>
          <p:cNvSpPr txBox="1">
            <a:spLocks noChangeArrowheads="1"/>
          </p:cNvSpPr>
          <p:nvPr/>
        </p:nvSpPr>
        <p:spPr bwMode="auto">
          <a:xfrm>
            <a:off x="8690750" y="6306798"/>
            <a:ext cx="1005327" cy="155612"/>
          </a:xfrm>
          <a:prstGeom prst="rect">
            <a:avLst/>
          </a:prstGeom>
          <a:solidFill>
            <a:schemeClr val="accent6">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宿泊</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99" name="テキスト ボックス 14"/>
          <p:cNvSpPr txBox="1">
            <a:spLocks noChangeArrowheads="1"/>
          </p:cNvSpPr>
          <p:nvPr/>
        </p:nvSpPr>
        <p:spPr bwMode="auto">
          <a:xfrm>
            <a:off x="5691201" y="1911630"/>
            <a:ext cx="1612476" cy="615553"/>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飲食施設、販売施設、その他施設（観光施設）等についても具体的名称を記入できる場合は、記入してください。</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100" name="テキスト ボックス 14"/>
          <p:cNvSpPr txBox="1">
            <a:spLocks noChangeArrowheads="1"/>
          </p:cNvSpPr>
          <p:nvPr/>
        </p:nvSpPr>
        <p:spPr bwMode="auto">
          <a:xfrm>
            <a:off x="7453083" y="569662"/>
            <a:ext cx="2327334" cy="615553"/>
          </a:xfrm>
          <a:prstGeom prst="rect">
            <a:avLst/>
          </a:prstGeom>
          <a:solidFill>
            <a:schemeClr val="bg1"/>
          </a:solidFill>
          <a:ln w="9525">
            <a:solidFill>
              <a:srgbClr val="000000"/>
            </a:solidFill>
            <a:prstDash val="dash"/>
            <a:miter lim="800000"/>
            <a:headEnd/>
            <a:tailEnd/>
          </a:ln>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拠点施設が立地するエリアと、拠点施設とが密接に関係し、当該エリアの施設等と連携して事業を実施する場合は、当該エリアを以下のように図示してください。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101" name="テキスト ボックス 14"/>
          <p:cNvSpPr txBox="1">
            <a:spLocks noChangeArrowheads="1"/>
          </p:cNvSpPr>
          <p:nvPr/>
        </p:nvSpPr>
        <p:spPr bwMode="auto">
          <a:xfrm>
            <a:off x="5656452" y="4351124"/>
            <a:ext cx="770253" cy="179536"/>
          </a:xfrm>
          <a:prstGeom prst="rect">
            <a:avLst/>
          </a:prstGeom>
          <a:noFill/>
          <a:ln w="9525">
            <a:no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en-US" altLang="ja-JP" sz="1000" spc="-150" dirty="0" smtClean="0">
                <a:solidFill>
                  <a:srgbClr val="000000"/>
                </a:solidFill>
                <a:latin typeface="Meiryo UI" panose="020B0604030504040204" pitchFamily="50" charset="-128"/>
                <a:ea typeface="Meiryo UI" panose="020B0604030504040204" pitchFamily="50" charset="-128"/>
              </a:rPr>
              <a:t>&lt;</a:t>
            </a:r>
            <a:r>
              <a:rPr lang="ja-JP" altLang="en-US" sz="1000" spc="-150" dirty="0" smtClean="0">
                <a:solidFill>
                  <a:srgbClr val="000000"/>
                </a:solidFill>
                <a:latin typeface="Meiryo UI" panose="020B0604030504040204" pitchFamily="50" charset="-128"/>
                <a:ea typeface="Meiryo UI" panose="020B0604030504040204" pitchFamily="50" charset="-128"/>
              </a:rPr>
              <a:t>○○市</a:t>
            </a:r>
            <a:r>
              <a:rPr lang="en-US" altLang="ja-JP" sz="1000" spc="-150" dirty="0" smtClean="0">
                <a:solidFill>
                  <a:srgbClr val="000000"/>
                </a:solidFill>
                <a:latin typeface="Meiryo UI" panose="020B0604030504040204" pitchFamily="50" charset="-128"/>
                <a:ea typeface="Meiryo UI" panose="020B0604030504040204" pitchFamily="50" charset="-128"/>
              </a:rPr>
              <a:t>&gt;</a:t>
            </a:r>
            <a:endParaRPr lang="en-US" altLang="ja-JP" sz="1000" spc="-150" dirty="0">
              <a:solidFill>
                <a:srgbClr val="000000"/>
              </a:solidFill>
              <a:latin typeface="Meiryo UI" panose="020B0604030504040204" pitchFamily="50" charset="-128"/>
              <a:ea typeface="Meiryo UI" panose="020B0604030504040204" pitchFamily="50" charset="-128"/>
            </a:endParaRPr>
          </a:p>
        </p:txBody>
      </p:sp>
      <p:sp>
        <p:nvSpPr>
          <p:cNvPr id="102" name="テキスト ボックス 14"/>
          <p:cNvSpPr txBox="1">
            <a:spLocks noChangeArrowheads="1"/>
          </p:cNvSpPr>
          <p:nvPr/>
        </p:nvSpPr>
        <p:spPr bwMode="auto">
          <a:xfrm>
            <a:off x="6426705" y="2909210"/>
            <a:ext cx="1989010" cy="307777"/>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連携</a:t>
            </a:r>
            <a:r>
              <a:rPr lang="ja-JP" altLang="en-US" sz="1050" dirty="0" smtClean="0">
                <a:solidFill>
                  <a:srgbClr val="000000"/>
                </a:solidFill>
                <a:latin typeface="Meiryo UI" panose="020B0604030504040204" pitchFamily="50" charset="-128"/>
                <a:ea typeface="Meiryo UI" panose="020B0604030504040204" pitchFamily="50" charset="-128"/>
              </a:rPr>
              <a:t>する文化資源や施設などがわかるよう、図示してください。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104" name="テキスト ボックス 14"/>
          <p:cNvSpPr txBox="1">
            <a:spLocks noChangeArrowheads="1"/>
          </p:cNvSpPr>
          <p:nvPr/>
        </p:nvSpPr>
        <p:spPr bwMode="auto">
          <a:xfrm>
            <a:off x="7794911" y="1754105"/>
            <a:ext cx="1013040" cy="296663"/>
          </a:xfrm>
          <a:prstGeom prst="rect">
            <a:avLst/>
          </a:prstGeom>
          <a:solidFill>
            <a:schemeClr val="bg1">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その</a:t>
            </a:r>
            <a:r>
              <a:rPr lang="ja-JP" altLang="en-US" sz="1200" dirty="0">
                <a:solidFill>
                  <a:srgbClr val="000000"/>
                </a:solidFill>
                <a:latin typeface="Meiryo UI" panose="020B0604030504040204" pitchFamily="50" charset="-128"/>
                <a:ea typeface="Meiryo UI" panose="020B0604030504040204" pitchFamily="50" charset="-128"/>
              </a:rPr>
              <a:t>他</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4475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テキスト ボックス 14"/>
          <p:cNvSpPr txBox="1">
            <a:spLocks noChangeArrowheads="1"/>
          </p:cNvSpPr>
          <p:nvPr/>
        </p:nvSpPr>
        <p:spPr bwMode="auto">
          <a:xfrm>
            <a:off x="5573680" y="2991788"/>
            <a:ext cx="4011119" cy="1815087"/>
          </a:xfrm>
          <a:prstGeom prst="rect">
            <a:avLst/>
          </a:prstGeom>
          <a:solidFill>
            <a:srgbClr val="FEE484"/>
          </a:solidFill>
          <a:ln w="12700">
            <a:solidFill>
              <a:srgbClr val="000000"/>
            </a:solidFill>
            <a:prstDash val="solid"/>
            <a:miter lim="800000"/>
            <a:headEnd/>
            <a:tailEnd/>
          </a:ln>
          <a:extLst/>
        </p:spPr>
        <p:txBody>
          <a:bodyPr wrap="square" lIns="0" tIns="0" rIns="0" bIns="0" anchor="t">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700"/>
              </a:lnSpc>
              <a:spcBef>
                <a:spcPct val="0"/>
              </a:spcBef>
              <a:spcAft>
                <a:spcPct val="0"/>
              </a:spcAft>
            </a:pPr>
            <a:endParaRPr lang="en-US" altLang="ja-JP" sz="1800" b="1" dirty="0" smtClean="0">
              <a:solidFill>
                <a:srgbClr val="000000"/>
              </a:solidFill>
              <a:latin typeface="Meiryo UI" panose="020B0604030504040204" pitchFamily="50" charset="-128"/>
              <a:ea typeface="Meiryo UI" panose="020B0604030504040204" pitchFamily="50" charset="-128"/>
            </a:endParaRPr>
          </a:p>
        </p:txBody>
      </p:sp>
      <p:sp>
        <p:nvSpPr>
          <p:cNvPr id="44" name="楕円 43"/>
          <p:cNvSpPr/>
          <p:nvPr/>
        </p:nvSpPr>
        <p:spPr>
          <a:xfrm>
            <a:off x="4708882" y="1893692"/>
            <a:ext cx="4092218" cy="2621195"/>
          </a:xfrm>
          <a:prstGeom prst="ellipse">
            <a:avLst/>
          </a:prstGeom>
          <a:noFill/>
          <a:ln w="38100">
            <a:solidFill>
              <a:schemeClr val="bg2">
                <a:lumMod val="60000"/>
                <a:lumOff val="40000"/>
              </a:schemeClr>
            </a:solidFill>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bwMode="auto">
          <a:xfrm>
            <a:off x="3807069" y="503608"/>
            <a:ext cx="6049623" cy="6301992"/>
          </a:xfrm>
          <a:prstGeom prst="rect">
            <a:avLst/>
          </a:prstGeom>
          <a:noFill/>
          <a:ln w="38100">
            <a:solidFill>
              <a:schemeClr val="bg2"/>
            </a:solidFill>
          </a:ln>
          <a:effectLst/>
        </p:spPr>
        <p:style>
          <a:lnRef idx="1">
            <a:schemeClr val="accent1"/>
          </a:lnRef>
          <a:fillRef idx="3">
            <a:schemeClr val="accent1"/>
          </a:fillRef>
          <a:effectRef idx="2">
            <a:schemeClr val="accent1"/>
          </a:effectRef>
          <a:fontRef idx="minor">
            <a:schemeClr val="lt1"/>
          </a:fontRef>
        </p:style>
        <p:txBody>
          <a:bodyPr lIns="0" tIns="3264" rIns="0" bIns="3264" anchor="ctr"/>
          <a:lstStyle/>
          <a:p>
            <a:pPr algn="ctr" defTabSz="450578" fontAlgn="base">
              <a:spcBef>
                <a:spcPct val="0"/>
              </a:spcBef>
              <a:spcAft>
                <a:spcPct val="0"/>
              </a:spcAft>
              <a:defRPr/>
            </a:pPr>
            <a:endParaRPr lang="ja-JP" altLang="en-US" sz="1360" dirty="0">
              <a:solidFill>
                <a:srgbClr val="000000"/>
              </a:solidFill>
              <a:latin typeface="Meiryo UI" charset="-128"/>
              <a:ea typeface="Meiryo UI" charset="-128"/>
              <a:cs typeface="Meiryo UI" charset="-128"/>
            </a:endParaRPr>
          </a:p>
        </p:txBody>
      </p:sp>
      <p:sp>
        <p:nvSpPr>
          <p:cNvPr id="5" name="テキスト ボックス 24"/>
          <p:cNvSpPr txBox="1">
            <a:spLocks noChangeArrowheads="1"/>
          </p:cNvSpPr>
          <p:nvPr/>
        </p:nvSpPr>
        <p:spPr bwMode="auto">
          <a:xfrm>
            <a:off x="3887858" y="544034"/>
            <a:ext cx="1589667"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計画</a:t>
            </a:r>
            <a:r>
              <a:rPr lang="ja-JP" altLang="en-US" sz="1270" b="1" dirty="0">
                <a:solidFill>
                  <a:srgbClr val="000000"/>
                </a:solidFill>
                <a:latin typeface="Meiryo UI" panose="020B0604030504040204" pitchFamily="50" charset="-128"/>
                <a:ea typeface="Meiryo UI" panose="020B0604030504040204" pitchFamily="50" charset="-128"/>
              </a:rPr>
              <a:t>区域</a:t>
            </a:r>
          </a:p>
        </p:txBody>
      </p:sp>
      <p:cxnSp>
        <p:nvCxnSpPr>
          <p:cNvPr id="6" name="直線コネクタ 5"/>
          <p:cNvCxnSpPr/>
          <p:nvPr/>
        </p:nvCxnSpPr>
        <p:spPr>
          <a:xfrm flipH="1">
            <a:off x="3872617" y="739455"/>
            <a:ext cx="72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テキスト ボックス 14"/>
          <p:cNvSpPr txBox="1">
            <a:spLocks noChangeArrowheads="1"/>
          </p:cNvSpPr>
          <p:nvPr/>
        </p:nvSpPr>
        <p:spPr bwMode="auto">
          <a:xfrm>
            <a:off x="7820125" y="4507888"/>
            <a:ext cx="1081230" cy="181981"/>
          </a:xfrm>
          <a:prstGeom prst="rect">
            <a:avLst/>
          </a:prstGeom>
          <a:solidFill>
            <a:srgbClr val="FF9678"/>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飲食施設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0" name="テキスト ボックス 14"/>
          <p:cNvSpPr txBox="1">
            <a:spLocks noChangeArrowheads="1"/>
          </p:cNvSpPr>
          <p:nvPr/>
        </p:nvSpPr>
        <p:spPr bwMode="auto">
          <a:xfrm>
            <a:off x="7519360" y="6520421"/>
            <a:ext cx="999418" cy="140244"/>
          </a:xfrm>
          <a:prstGeom prst="rect">
            <a:avLst/>
          </a:prstGeom>
          <a:solidFill>
            <a:schemeClr val="tx2">
              <a:lumMod val="40000"/>
              <a:lumOff val="60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販売</a:t>
            </a:r>
            <a:r>
              <a:rPr lang="ja-JP" altLang="en-US" sz="1200" dirty="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1" name="テキスト ボックス 14"/>
          <p:cNvSpPr txBox="1">
            <a:spLocks noChangeArrowheads="1"/>
          </p:cNvSpPr>
          <p:nvPr/>
        </p:nvSpPr>
        <p:spPr bwMode="auto">
          <a:xfrm>
            <a:off x="8690750" y="6316644"/>
            <a:ext cx="1005327" cy="155612"/>
          </a:xfrm>
          <a:prstGeom prst="rect">
            <a:avLst/>
          </a:prstGeom>
          <a:solidFill>
            <a:schemeClr val="accent6">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宿泊</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2" name="テキスト ボックス 14"/>
          <p:cNvSpPr txBox="1">
            <a:spLocks noChangeArrowheads="1"/>
          </p:cNvSpPr>
          <p:nvPr/>
        </p:nvSpPr>
        <p:spPr bwMode="auto">
          <a:xfrm>
            <a:off x="8690750" y="6507023"/>
            <a:ext cx="1005327" cy="155612"/>
          </a:xfrm>
          <a:prstGeom prst="rect">
            <a:avLst/>
          </a:prstGeom>
          <a:solidFill>
            <a:schemeClr val="bg1">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その</a:t>
            </a:r>
            <a:r>
              <a:rPr lang="ja-JP" altLang="en-US" sz="1200" dirty="0">
                <a:solidFill>
                  <a:srgbClr val="000000"/>
                </a:solidFill>
                <a:latin typeface="Meiryo UI" panose="020B0604030504040204" pitchFamily="50" charset="-128"/>
                <a:ea typeface="Meiryo UI" panose="020B0604030504040204" pitchFamily="50" charset="-128"/>
              </a:rPr>
              <a:t>他</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13" name="テキスト ボックス 14"/>
          <p:cNvSpPr txBox="1">
            <a:spLocks noChangeArrowheads="1"/>
          </p:cNvSpPr>
          <p:nvPr/>
        </p:nvSpPr>
        <p:spPr bwMode="auto">
          <a:xfrm>
            <a:off x="5849780" y="6276349"/>
            <a:ext cx="1284835" cy="359073"/>
          </a:xfrm>
          <a:prstGeom prst="rect">
            <a:avLst/>
          </a:prstGeom>
          <a:solidFill>
            <a:schemeClr val="bg1"/>
          </a:solidFill>
          <a:ln w="9525">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000000"/>
                </a:solidFill>
                <a:latin typeface="Meiryo UI" panose="020B0604030504040204" pitchFamily="50" charset="-128"/>
                <a:ea typeface="Meiryo UI" panose="020B0604030504040204" pitchFamily="50" charset="-128"/>
              </a:rPr>
              <a:t>主要</a:t>
            </a:r>
            <a:r>
              <a:rPr lang="ja-JP" altLang="en-US" sz="1200" b="1" dirty="0" smtClean="0">
                <a:solidFill>
                  <a:srgbClr val="000000"/>
                </a:solidFill>
                <a:latin typeface="Meiryo UI" panose="020B0604030504040204" pitchFamily="50" charset="-128"/>
                <a:ea typeface="Meiryo UI" panose="020B0604030504040204" pitchFamily="50" charset="-128"/>
              </a:rPr>
              <a:t>な文化資源</a:t>
            </a:r>
            <a:endParaRPr lang="en-US" altLang="ja-JP" sz="1200" b="1" dirty="0" smtClean="0">
              <a:solidFill>
                <a:srgbClr val="00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（文化財等の種類）</a:t>
            </a:r>
            <a:endParaRPr lang="en-US" altLang="ja-JP" sz="1200" b="1" dirty="0">
              <a:solidFill>
                <a:srgbClr val="000000"/>
              </a:solidFill>
              <a:latin typeface="Meiryo UI" panose="020B0604030504040204" pitchFamily="50" charset="-128"/>
              <a:ea typeface="Meiryo UI" panose="020B0604030504040204" pitchFamily="50" charset="-128"/>
            </a:endParaRPr>
          </a:p>
        </p:txBody>
      </p:sp>
      <p:cxnSp>
        <p:nvCxnSpPr>
          <p:cNvPr id="14" name="直線コネクタ 13"/>
          <p:cNvCxnSpPr/>
          <p:nvPr/>
        </p:nvCxnSpPr>
        <p:spPr>
          <a:xfrm>
            <a:off x="3821358" y="6065698"/>
            <a:ext cx="5990999" cy="11246"/>
          </a:xfrm>
          <a:prstGeom prst="line">
            <a:avLst/>
          </a:prstGeom>
          <a:ln w="12700">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40" name="コンテンツ プレースホルダ 2"/>
          <p:cNvSpPr txBox="1">
            <a:spLocks/>
          </p:cNvSpPr>
          <p:nvPr/>
        </p:nvSpPr>
        <p:spPr bwMode="auto">
          <a:xfrm>
            <a:off x="195418" y="61686"/>
            <a:ext cx="8323360" cy="385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defTabSz="450578" fontAlgn="base">
              <a:lnSpc>
                <a:spcPts val="2766"/>
              </a:lnSpc>
              <a:spcBef>
                <a:spcPct val="20000"/>
              </a:spcBef>
              <a:spcAft>
                <a:spcPct val="0"/>
              </a:spcAft>
            </a:pPr>
            <a:r>
              <a:rPr lang="ja-JP" altLang="en-US" b="1" dirty="0" smtClean="0">
                <a:solidFill>
                  <a:srgbClr val="024FA1"/>
                </a:solidFill>
                <a:latin typeface="Meiryo UI" panose="020B0604030504040204" pitchFamily="50" charset="-128"/>
                <a:ea typeface="Meiryo UI" panose="020B0604030504040204" pitchFamily="50" charset="-128"/>
              </a:rPr>
              <a:t>～～～地域計画</a:t>
            </a:r>
            <a:endParaRPr lang="ja-JP" altLang="en-US" b="1" dirty="0">
              <a:solidFill>
                <a:srgbClr val="024FA1"/>
              </a:solidFill>
              <a:latin typeface="Meiryo UI" panose="020B0604030504040204" pitchFamily="50" charset="-128"/>
              <a:ea typeface="Meiryo UI" panose="020B0604030504040204" pitchFamily="50" charset="-128"/>
            </a:endParaRPr>
          </a:p>
        </p:txBody>
      </p:sp>
      <p:cxnSp>
        <p:nvCxnSpPr>
          <p:cNvPr id="41" name="直線コネクタ 40"/>
          <p:cNvCxnSpPr/>
          <p:nvPr/>
        </p:nvCxnSpPr>
        <p:spPr>
          <a:xfrm>
            <a:off x="89288" y="435900"/>
            <a:ext cx="2736000"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4" name="ホームベース 33"/>
          <p:cNvSpPr/>
          <p:nvPr/>
        </p:nvSpPr>
        <p:spPr>
          <a:xfrm>
            <a:off x="41368" y="2591679"/>
            <a:ext cx="3686036" cy="1663600"/>
          </a:xfrm>
          <a:prstGeom prst="homePlate">
            <a:avLst>
              <a:gd name="adj" fmla="val 0"/>
            </a:avLst>
          </a:prstGeom>
          <a:noFill/>
          <a:ln w="38100">
            <a:solidFill>
              <a:schemeClr val="tx2">
                <a:lumMod val="40000"/>
                <a:lumOff val="60000"/>
              </a:schemeClr>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35" name="テキスト ボックス 24"/>
          <p:cNvSpPr txBox="1">
            <a:spLocks noChangeArrowheads="1"/>
          </p:cNvSpPr>
          <p:nvPr/>
        </p:nvSpPr>
        <p:spPr bwMode="auto">
          <a:xfrm>
            <a:off x="173806" y="2608376"/>
            <a:ext cx="1589667"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a:solidFill>
                  <a:srgbClr val="000000"/>
                </a:solidFill>
                <a:latin typeface="Meiryo UI" panose="020B0604030504040204" pitchFamily="50" charset="-128"/>
                <a:ea typeface="Meiryo UI" panose="020B0604030504040204" pitchFamily="50" charset="-128"/>
              </a:rPr>
              <a:t>目標</a:t>
            </a:r>
          </a:p>
        </p:txBody>
      </p:sp>
      <p:cxnSp>
        <p:nvCxnSpPr>
          <p:cNvPr id="36" name="直線コネクタ 35"/>
          <p:cNvCxnSpPr/>
          <p:nvPr/>
        </p:nvCxnSpPr>
        <p:spPr>
          <a:xfrm flipH="1">
            <a:off x="157137" y="2801742"/>
            <a:ext cx="36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7" name="テキスト ボックス 14"/>
          <p:cNvSpPr txBox="1">
            <a:spLocks noChangeArrowheads="1"/>
          </p:cNvSpPr>
          <p:nvPr/>
        </p:nvSpPr>
        <p:spPr bwMode="auto">
          <a:xfrm>
            <a:off x="106708" y="3108064"/>
            <a:ext cx="354915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a:t>
            </a:r>
            <a:r>
              <a:rPr lang="ja-JP" altLang="en-US" sz="1050" dirty="0">
                <a:solidFill>
                  <a:srgbClr val="000000"/>
                </a:solidFill>
                <a:latin typeface="Meiryo UI" panose="020B0604030504040204" pitchFamily="50" charset="-128"/>
                <a:ea typeface="Meiryo UI" panose="020B0604030504040204" pitchFamily="50" charset="-128"/>
              </a:rPr>
              <a:t>外国</a:t>
            </a:r>
            <a:r>
              <a:rPr lang="ja-JP" altLang="en-US" sz="1050" dirty="0" smtClean="0">
                <a:solidFill>
                  <a:srgbClr val="000000"/>
                </a:solidFill>
                <a:latin typeface="Meiryo UI" panose="020B0604030504040204" pitchFamily="50" charset="-128"/>
                <a:ea typeface="Meiryo UI" panose="020B0604030504040204" pitchFamily="50" charset="-128"/>
              </a:rPr>
              <a:t>人</a:t>
            </a:r>
            <a:r>
              <a:rPr lang="ja-JP" altLang="en-US" sz="1050" dirty="0">
                <a:solidFill>
                  <a:srgbClr val="000000"/>
                </a:solidFill>
                <a:latin typeface="Meiryo UI" panose="020B0604030504040204" pitchFamily="50" charset="-128"/>
                <a:ea typeface="Meiryo UI" panose="020B0604030504040204" pitchFamily="50" charset="-128"/>
              </a:rPr>
              <a:t>来訪者の</a:t>
            </a:r>
            <a:r>
              <a:rPr lang="ja-JP" altLang="en-US" sz="1050" dirty="0" smtClean="0">
                <a:solidFill>
                  <a:srgbClr val="000000"/>
                </a:solidFill>
                <a:latin typeface="Meiryo UI" panose="020B0604030504040204" pitchFamily="50" charset="-128"/>
                <a:ea typeface="Meiryo UI" panose="020B0604030504040204" pitchFamily="50" charset="-128"/>
              </a:rPr>
              <a:t>満足度</a:t>
            </a:r>
            <a:endParaRPr lang="ja-JP" altLang="en-US"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rPr>
              <a:t>2020</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en-US" altLang="ja-JP" sz="1050" dirty="0" smtClean="0">
                <a:solidFill>
                  <a:srgbClr val="000000"/>
                </a:solidFill>
                <a:latin typeface="Meiryo UI" panose="020B0604030504040204" pitchFamily="50" charset="-128"/>
                <a:ea typeface="Meiryo UI" panose="020B0604030504040204" pitchFamily="50" charset="-128"/>
              </a:rPr>
              <a:t>%</a:t>
            </a:r>
            <a:r>
              <a:rPr lang="en-US" altLang="ja-JP" sz="1050" dirty="0">
                <a:solidFill>
                  <a:srgbClr val="000000"/>
                </a:solidFill>
                <a:latin typeface="Meiryo UI" panose="020B0604030504040204" pitchFamily="50" charset="-128"/>
                <a:ea typeface="Meiryo UI" panose="020B0604030504040204" pitchFamily="50" charset="-128"/>
              </a:rPr>
              <a:t>→2024</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 （</a:t>
            </a:r>
            <a:r>
              <a:rPr lang="en-US" altLang="ja-JP" sz="1050" dirty="0" smtClean="0">
                <a:solidFill>
                  <a:srgbClr val="000000"/>
                </a:solidFill>
                <a:latin typeface="Meiryo UI" panose="020B0604030504040204" pitchFamily="50" charset="-128"/>
                <a:ea typeface="Meiryo UI" panose="020B0604030504040204" pitchFamily="50" charset="-128"/>
              </a:rPr>
              <a:t>+</a:t>
            </a:r>
            <a:r>
              <a:rPr lang="ja-JP" altLang="en-US" sz="1050" dirty="0" smtClean="0">
                <a:solidFill>
                  <a:srgbClr val="000000"/>
                </a:solidFill>
                <a:latin typeface="Meiryo UI" panose="020B0604030504040204" pitchFamily="50" charset="-128"/>
                <a:ea typeface="Meiryo UI" panose="020B0604030504040204" pitchFamily="50" charset="-128"/>
              </a:rPr>
              <a:t>　％）</a:t>
            </a:r>
            <a:endParaRPr lang="en-US" altLang="ja-JP"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・外国人来訪者数</a:t>
            </a:r>
            <a:endParaRPr lang="ja-JP" altLang="en-US"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2019</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千人→</a:t>
            </a:r>
            <a:r>
              <a:rPr lang="en-US" altLang="ja-JP" sz="1050" dirty="0">
                <a:solidFill>
                  <a:srgbClr val="000000"/>
                </a:solidFill>
                <a:latin typeface="Meiryo UI" panose="020B0604030504040204" pitchFamily="50" charset="-128"/>
                <a:ea typeface="Meiryo UI" panose="020B0604030504040204" pitchFamily="50" charset="-128"/>
              </a:rPr>
              <a:t>2024</a:t>
            </a:r>
            <a:r>
              <a:rPr lang="ja-JP" altLang="en-US" sz="1050" dirty="0" smtClean="0">
                <a:solidFill>
                  <a:srgbClr val="000000"/>
                </a:solidFill>
                <a:latin typeface="Meiryo UI" panose="020B0604030504040204" pitchFamily="50" charset="-128"/>
                <a:ea typeface="Meiryo UI" panose="020B0604030504040204" pitchFamily="50" charset="-128"/>
              </a:rPr>
              <a:t>年度 </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千人（</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倍</a:t>
            </a:r>
            <a:r>
              <a:rPr lang="ja-JP" altLang="en-US" sz="1050" dirty="0">
                <a:solidFill>
                  <a:srgbClr val="000000"/>
                </a:solidFill>
                <a:latin typeface="Meiryo UI" panose="020B0604030504040204" pitchFamily="50" charset="-128"/>
                <a:ea typeface="Meiryo UI" panose="020B0604030504040204" pitchFamily="50" charset="-128"/>
              </a:rPr>
              <a: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en-US" altLang="ja-JP" sz="1050" dirty="0">
                <a:solidFill>
                  <a:srgbClr val="000000"/>
                </a:solidFill>
                <a:latin typeface="Meiryo UI" panose="020B0604030504040204" pitchFamily="50" charset="-128"/>
                <a:ea typeface="Meiryo UI" panose="020B0604030504040204" pitchFamily="50" charset="-128"/>
              </a:rPr>
              <a:t>※10</a:t>
            </a:r>
            <a:r>
              <a:rPr lang="ja-JP" altLang="en-US" sz="1050" dirty="0">
                <a:solidFill>
                  <a:srgbClr val="000000"/>
                </a:solidFill>
                <a:latin typeface="Meiryo UI" panose="020B0604030504040204" pitchFamily="50" charset="-128"/>
                <a:ea typeface="Meiryo UI" panose="020B0604030504040204" pitchFamily="50" charset="-128"/>
              </a:rPr>
              <a:t>年後</a:t>
            </a:r>
            <a:r>
              <a:rPr lang="ja-JP" altLang="en-US" sz="1050" dirty="0" smtClean="0">
                <a:solidFill>
                  <a:srgbClr val="000000"/>
                </a:solidFill>
                <a:latin typeface="Meiryo UI" panose="020B0604030504040204" pitchFamily="50" charset="-128"/>
                <a:ea typeface="Meiryo UI" panose="020B0604030504040204" pitchFamily="50" charset="-128"/>
              </a:rPr>
              <a:t>（</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年度）</a:t>
            </a:r>
            <a:r>
              <a:rPr lang="ja-JP" altLang="en-US" sz="1050" dirty="0">
                <a:solidFill>
                  <a:srgbClr val="000000"/>
                </a:solidFill>
                <a:latin typeface="Meiryo UI" panose="020B0604030504040204" pitchFamily="50" charset="-128"/>
                <a:ea typeface="Meiryo UI" panose="020B0604030504040204" pitchFamily="50" charset="-128"/>
              </a:rPr>
              <a:t>には</a:t>
            </a:r>
            <a:r>
              <a:rPr lang="en-US" altLang="ja-JP" sz="1050" dirty="0">
                <a:solidFill>
                  <a:srgbClr val="000000"/>
                </a:solidFill>
                <a:latin typeface="Meiryo UI" panose="020B0604030504040204" pitchFamily="50" charset="-128"/>
                <a:ea typeface="Meiryo UI" panose="020B0604030504040204" pitchFamily="50" charset="-128"/>
              </a:rPr>
              <a:t>2</a:t>
            </a:r>
            <a:r>
              <a:rPr lang="ja-JP" altLang="en-US" sz="1050" dirty="0">
                <a:solidFill>
                  <a:srgbClr val="000000"/>
                </a:solidFill>
                <a:latin typeface="Meiryo UI" panose="020B0604030504040204" pitchFamily="50" charset="-128"/>
                <a:ea typeface="Meiryo UI" panose="020B0604030504040204" pitchFamily="50" charset="-128"/>
              </a:rPr>
              <a:t>千人</a:t>
            </a:r>
            <a:r>
              <a:rPr lang="ja-JP" altLang="en-US" sz="1050" dirty="0" smtClean="0">
                <a:solidFill>
                  <a:srgbClr val="000000"/>
                </a:solidFill>
                <a:latin typeface="Meiryo UI" panose="020B0604030504040204" pitchFamily="50" charset="-128"/>
                <a:ea typeface="Meiryo UI" panose="020B0604030504040204" pitchFamily="50" charset="-128"/>
              </a:rPr>
              <a:t>（</a:t>
            </a: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　倍</a:t>
            </a:r>
            <a:r>
              <a:rPr lang="ja-JP" altLang="en-US" sz="1050" dirty="0">
                <a:solidFill>
                  <a:srgbClr val="000000"/>
                </a:solidFill>
                <a:latin typeface="Meiryo UI" panose="020B0604030504040204" pitchFamily="50" charset="-128"/>
                <a:ea typeface="Meiryo UI" panose="020B0604030504040204" pitchFamily="50" charset="-128"/>
              </a:rPr>
              <a:t>）</a:t>
            </a: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・その</a:t>
            </a:r>
            <a:r>
              <a:rPr lang="ja-JP" altLang="en-US" sz="1050" dirty="0">
                <a:solidFill>
                  <a:srgbClr val="000000"/>
                </a:solidFill>
                <a:latin typeface="Meiryo UI" panose="020B0604030504040204" pitchFamily="50" charset="-128"/>
                <a:ea typeface="Meiryo UI" panose="020B0604030504040204" pitchFamily="50" charset="-128"/>
              </a:rPr>
              <a:t>他</a:t>
            </a:r>
            <a:r>
              <a:rPr lang="ja-JP" altLang="en-US" sz="1050" dirty="0" smtClean="0">
                <a:solidFill>
                  <a:srgbClr val="000000"/>
                </a:solidFill>
                <a:latin typeface="Meiryo UI" panose="020B0604030504040204" pitchFamily="50" charset="-128"/>
                <a:ea typeface="Meiryo UI" panose="020B0604030504040204" pitchFamily="50" charset="-128"/>
              </a:rPr>
              <a:t>の目標</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39" name="テキスト ボックス 24"/>
          <p:cNvSpPr txBox="1">
            <a:spLocks noChangeArrowheads="1"/>
          </p:cNvSpPr>
          <p:nvPr/>
        </p:nvSpPr>
        <p:spPr bwMode="auto">
          <a:xfrm>
            <a:off x="120777" y="836730"/>
            <a:ext cx="282763" cy="39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algn="ctr" defTabSz="450578" fontAlgn="base">
              <a:spcBef>
                <a:spcPct val="0"/>
              </a:spcBef>
              <a:spcAft>
                <a:spcPct val="0"/>
              </a:spcAft>
            </a:pPr>
            <a:r>
              <a:rPr lang="ja-JP" altLang="en-US" sz="1270">
                <a:solidFill>
                  <a:prstClr val="white"/>
                </a:solidFill>
                <a:latin typeface="Meiryo UI" panose="020B0604030504040204" pitchFamily="50" charset="-128"/>
                <a:ea typeface="Meiryo UI" panose="020B0604030504040204" pitchFamily="50" charset="-128"/>
              </a:rPr>
              <a:t>背景</a:t>
            </a:r>
            <a:endParaRPr lang="en-US" altLang="ja-JP" sz="1270">
              <a:solidFill>
                <a:prstClr val="white"/>
              </a:solidFill>
              <a:latin typeface="Meiryo UI" panose="020B0604030504040204" pitchFamily="50" charset="-128"/>
              <a:ea typeface="Meiryo UI" panose="020B0604030504040204" pitchFamily="50" charset="-128"/>
            </a:endParaRPr>
          </a:p>
        </p:txBody>
      </p:sp>
      <p:sp>
        <p:nvSpPr>
          <p:cNvPr id="42" name="ホームベース 41"/>
          <p:cNvSpPr/>
          <p:nvPr/>
        </p:nvSpPr>
        <p:spPr>
          <a:xfrm>
            <a:off x="35169" y="503610"/>
            <a:ext cx="3692235" cy="1456699"/>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45" name="テキスト ボックス 24"/>
          <p:cNvSpPr txBox="1">
            <a:spLocks noChangeArrowheads="1"/>
          </p:cNvSpPr>
          <p:nvPr/>
        </p:nvSpPr>
        <p:spPr bwMode="auto">
          <a:xfrm>
            <a:off x="136455" y="550860"/>
            <a:ext cx="3500048"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計画作成・実施体制</a:t>
            </a:r>
            <a:endParaRPr lang="zh-TW" altLang="en-US" sz="1270" b="1" dirty="0">
              <a:solidFill>
                <a:srgbClr val="000000"/>
              </a:solidFill>
              <a:latin typeface="Meiryo UI" panose="020B0604030504040204" pitchFamily="50" charset="-128"/>
              <a:ea typeface="Meiryo UI" panose="020B0604030504040204" pitchFamily="50" charset="-128"/>
            </a:endParaRPr>
          </a:p>
        </p:txBody>
      </p:sp>
      <p:cxnSp>
        <p:nvCxnSpPr>
          <p:cNvPr id="47" name="直線コネクタ 46"/>
          <p:cNvCxnSpPr/>
          <p:nvPr/>
        </p:nvCxnSpPr>
        <p:spPr>
          <a:xfrm flipH="1">
            <a:off x="99829" y="760261"/>
            <a:ext cx="1512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9" name="テキスト ボックス 14"/>
          <p:cNvSpPr txBox="1">
            <a:spLocks noChangeArrowheads="1"/>
          </p:cNvSpPr>
          <p:nvPr/>
        </p:nvSpPr>
        <p:spPr bwMode="auto">
          <a:xfrm>
            <a:off x="98283" y="816474"/>
            <a:ext cx="358957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協議会：</a:t>
            </a:r>
            <a:endParaRPr lang="en-US" altLang="ja-JP" sz="1050" dirty="0" smtClean="0">
              <a:solidFill>
                <a:srgbClr val="000000"/>
              </a:solidFill>
              <a:latin typeface="Meiryo UI" panose="020B0604030504040204" pitchFamily="50" charset="-128"/>
              <a:ea typeface="Meiryo UI" panose="020B0604030504040204" pitchFamily="50" charset="-128"/>
            </a:endParaRPr>
          </a:p>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自治体：</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2155825" indent="-215582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中核文化観光拠点施設（設置者）：</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2155825" indent="-215582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○○県立美術館（○○県）</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2155825" indent="-215582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endParaRPr lang="zh-TW" altLang="en-US" sz="1050" dirty="0">
              <a:solidFill>
                <a:srgbClr val="000000"/>
              </a:solidFill>
              <a:latin typeface="Meiryo UI" panose="020B0604030504040204" pitchFamily="50" charset="-128"/>
              <a:ea typeface="Meiryo UI" panose="020B0604030504040204" pitchFamily="50" charset="-128"/>
            </a:endParaRPr>
          </a:p>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文化観光推進事業者：</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87313" indent="-87313"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　</a:t>
            </a:r>
            <a:endParaRPr lang="ja-JP" altLang="en-US" sz="1050" spc="-150" dirty="0">
              <a:solidFill>
                <a:srgbClr val="000000"/>
              </a:solidFill>
              <a:latin typeface="Meiryo UI" panose="020B0604030504040204" pitchFamily="50" charset="-128"/>
              <a:ea typeface="Meiryo UI" panose="020B0604030504040204" pitchFamily="50" charset="-128"/>
            </a:endParaRPr>
          </a:p>
        </p:txBody>
      </p:sp>
      <p:grpSp>
        <p:nvGrpSpPr>
          <p:cNvPr id="52" name="グループ化 51"/>
          <p:cNvGrpSpPr/>
          <p:nvPr/>
        </p:nvGrpSpPr>
        <p:grpSpPr>
          <a:xfrm>
            <a:off x="40768" y="2039306"/>
            <a:ext cx="3692235" cy="473376"/>
            <a:chOff x="40768" y="2057453"/>
            <a:chExt cx="3692235" cy="473376"/>
          </a:xfrm>
        </p:grpSpPr>
        <p:sp>
          <p:nvSpPr>
            <p:cNvPr id="53" name="ホームベース 52"/>
            <p:cNvSpPr/>
            <p:nvPr/>
          </p:nvSpPr>
          <p:spPr>
            <a:xfrm>
              <a:off x="40768" y="2057453"/>
              <a:ext cx="3692235" cy="473376"/>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54" name="テキスト ボックス 24"/>
            <p:cNvSpPr txBox="1">
              <a:spLocks noChangeArrowheads="1"/>
            </p:cNvSpPr>
            <p:nvPr/>
          </p:nvSpPr>
          <p:spPr bwMode="auto">
            <a:xfrm>
              <a:off x="155602" y="2090491"/>
              <a:ext cx="1589667"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計画期間</a:t>
              </a:r>
              <a:endParaRPr lang="ja-JP" altLang="en-US" sz="1270" b="1" dirty="0">
                <a:solidFill>
                  <a:srgbClr val="000000"/>
                </a:solidFill>
                <a:latin typeface="Meiryo UI" panose="020B0604030504040204" pitchFamily="50" charset="-128"/>
                <a:ea typeface="Meiryo UI" panose="020B0604030504040204" pitchFamily="50" charset="-128"/>
              </a:endParaRPr>
            </a:p>
          </p:txBody>
        </p:sp>
        <p:cxnSp>
          <p:nvCxnSpPr>
            <p:cNvPr id="55" name="直線コネクタ 54"/>
            <p:cNvCxnSpPr/>
            <p:nvPr/>
          </p:nvCxnSpPr>
          <p:spPr>
            <a:xfrm flipH="1">
              <a:off x="118976" y="2299892"/>
              <a:ext cx="72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6" name="テキスト ボックス 14"/>
            <p:cNvSpPr txBox="1">
              <a:spLocks noChangeArrowheads="1"/>
            </p:cNvSpPr>
            <p:nvPr/>
          </p:nvSpPr>
          <p:spPr bwMode="auto">
            <a:xfrm>
              <a:off x="155511" y="2291250"/>
              <a:ext cx="3199431" cy="218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667"/>
                </a:lnSpc>
                <a:spcBef>
                  <a:spcPct val="0"/>
                </a:spcBef>
                <a:spcAft>
                  <a:spcPct val="0"/>
                </a:spcAft>
              </a:pPr>
              <a:r>
                <a:rPr lang="ja-JP" altLang="en-US" sz="1088" dirty="0">
                  <a:solidFill>
                    <a:srgbClr val="000000"/>
                  </a:solidFill>
                  <a:latin typeface="Meiryo UI" panose="020B0604030504040204" pitchFamily="50" charset="-128"/>
                  <a:ea typeface="Meiryo UI" panose="020B0604030504040204" pitchFamily="50" charset="-128"/>
                </a:rPr>
                <a:t>　</a:t>
              </a:r>
              <a:r>
                <a:rPr lang="ja-JP" altLang="en-US" sz="1088" dirty="0" smtClean="0">
                  <a:solidFill>
                    <a:srgbClr val="000000"/>
                  </a:solidFill>
                  <a:latin typeface="Meiryo UI" panose="020B0604030504040204" pitchFamily="50" charset="-128"/>
                  <a:ea typeface="Meiryo UI" panose="020B0604030504040204" pitchFamily="50" charset="-128"/>
                </a:rPr>
                <a:t>　　年度～　　　年度（　年間）</a:t>
              </a:r>
              <a:endParaRPr lang="ja-JP" altLang="en-US" sz="1088" dirty="0">
                <a:solidFill>
                  <a:srgbClr val="000000"/>
                </a:solidFill>
                <a:latin typeface="Meiryo UI" panose="020B0604030504040204" pitchFamily="50" charset="-128"/>
                <a:ea typeface="Meiryo UI" panose="020B0604030504040204" pitchFamily="50" charset="-128"/>
              </a:endParaRPr>
            </a:p>
          </p:txBody>
        </p:sp>
      </p:grpSp>
      <p:grpSp>
        <p:nvGrpSpPr>
          <p:cNvPr id="58" name="グループ化 57"/>
          <p:cNvGrpSpPr/>
          <p:nvPr/>
        </p:nvGrpSpPr>
        <p:grpSpPr>
          <a:xfrm>
            <a:off x="35169" y="4352320"/>
            <a:ext cx="3692235" cy="1980000"/>
            <a:chOff x="35169" y="3937169"/>
            <a:chExt cx="3692235" cy="1980000"/>
          </a:xfrm>
        </p:grpSpPr>
        <p:sp>
          <p:nvSpPr>
            <p:cNvPr id="59" name="ホームベース 58"/>
            <p:cNvSpPr/>
            <p:nvPr/>
          </p:nvSpPr>
          <p:spPr>
            <a:xfrm>
              <a:off x="35169" y="3937169"/>
              <a:ext cx="3692235" cy="1980000"/>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60" name="テキスト ボックス 24"/>
            <p:cNvSpPr txBox="1">
              <a:spLocks noChangeArrowheads="1"/>
            </p:cNvSpPr>
            <p:nvPr/>
          </p:nvSpPr>
          <p:spPr bwMode="auto">
            <a:xfrm>
              <a:off x="150721" y="3974895"/>
              <a:ext cx="1687588" cy="19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70" b="1" dirty="0" smtClean="0">
                  <a:solidFill>
                    <a:srgbClr val="000000"/>
                  </a:solidFill>
                  <a:latin typeface="Meiryo UI" panose="020B0604030504040204" pitchFamily="50" charset="-128"/>
                  <a:ea typeface="Meiryo UI" panose="020B0604030504040204" pitchFamily="50" charset="-128"/>
                </a:rPr>
                <a:t>地域文化観光推進</a:t>
              </a:r>
              <a:r>
                <a:rPr lang="ja-JP" altLang="en-US" sz="1270" b="1" dirty="0">
                  <a:solidFill>
                    <a:srgbClr val="000000"/>
                  </a:solidFill>
                  <a:latin typeface="Meiryo UI" panose="020B0604030504040204" pitchFamily="50" charset="-128"/>
                  <a:ea typeface="Meiryo UI" panose="020B0604030504040204" pitchFamily="50" charset="-128"/>
                </a:rPr>
                <a:t>事業</a:t>
              </a:r>
            </a:p>
          </p:txBody>
        </p:sp>
        <p:cxnSp>
          <p:nvCxnSpPr>
            <p:cNvPr id="61" name="直線コネクタ 60"/>
            <p:cNvCxnSpPr/>
            <p:nvPr/>
          </p:nvCxnSpPr>
          <p:spPr>
            <a:xfrm flipH="1">
              <a:off x="114095" y="4184296"/>
              <a:ext cx="1728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2" name="テキスト ボックス 14"/>
            <p:cNvSpPr txBox="1">
              <a:spLocks noChangeArrowheads="1"/>
            </p:cNvSpPr>
            <p:nvPr/>
          </p:nvSpPr>
          <p:spPr bwMode="auto">
            <a:xfrm>
              <a:off x="82093" y="4359477"/>
              <a:ext cx="3463008" cy="15388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&lt;1.</a:t>
              </a:r>
              <a:r>
                <a:rPr lang="ja-JP" altLang="en-US" sz="1050" b="1" dirty="0" smtClean="0">
                  <a:solidFill>
                    <a:srgbClr val="000000"/>
                  </a:solidFill>
                  <a:latin typeface="Meiryo UI" panose="020B0604030504040204" pitchFamily="50" charset="-128"/>
                  <a:ea typeface="Meiryo UI" panose="020B0604030504040204" pitchFamily="50" charset="-128"/>
                </a:rPr>
                <a:t>文化資源の魅力の増進</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　・</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&lt;2.</a:t>
              </a:r>
              <a:r>
                <a:rPr lang="ja-JP" altLang="en-US" sz="1050" b="1" dirty="0" smtClean="0">
                  <a:solidFill>
                    <a:srgbClr val="000000"/>
                  </a:solidFill>
                  <a:latin typeface="Meiryo UI" panose="020B0604030504040204" pitchFamily="50" charset="-128"/>
                  <a:ea typeface="Meiryo UI" panose="020B0604030504040204" pitchFamily="50" charset="-128"/>
                </a:rPr>
                <a:t>文化観光に関する利便の増進</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050" dirty="0" smtClean="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&lt;3.</a:t>
              </a:r>
              <a:r>
                <a:rPr lang="ja-JP" altLang="en-US" sz="1050" b="1" dirty="0" smtClean="0">
                  <a:solidFill>
                    <a:srgbClr val="000000"/>
                  </a:solidFill>
                  <a:latin typeface="Meiryo UI" panose="020B0604030504040204" pitchFamily="50" charset="-128"/>
                  <a:ea typeface="Meiryo UI" panose="020B0604030504040204" pitchFamily="50" charset="-128"/>
                </a:rPr>
                <a:t>飲食、販売、宿泊等との連携の促進</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ja-JP" altLang="en-US"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&lt;4.</a:t>
              </a:r>
              <a:r>
                <a:rPr lang="ja-JP" altLang="en-US" sz="1050" b="1" dirty="0" smtClean="0">
                  <a:solidFill>
                    <a:srgbClr val="000000"/>
                  </a:solidFill>
                  <a:latin typeface="Meiryo UI" panose="020B0604030504040204" pitchFamily="50" charset="-128"/>
                  <a:ea typeface="Meiryo UI" panose="020B0604030504040204" pitchFamily="50" charset="-128"/>
                </a:rPr>
                <a:t>国内外への宣伝</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ja-JP" altLang="en-US" sz="1050" dirty="0">
                <a:solidFill>
                  <a:srgbClr val="000000"/>
                </a:solidFill>
                <a:latin typeface="Meiryo UI" panose="020B0604030504040204" pitchFamily="50" charset="-128"/>
                <a:ea typeface="Meiryo UI" panose="020B0604030504040204" pitchFamily="50" charset="-128"/>
              </a:endParaRPr>
            </a:p>
            <a:p>
              <a:pPr marL="92075" indent="-92075" algn="just" defTabSz="450578" fontAlgn="base">
                <a:lnSpc>
                  <a:spcPts val="1200"/>
                </a:lnSpc>
                <a:spcBef>
                  <a:spcPct val="0"/>
                </a:spcBef>
                <a:spcAft>
                  <a:spcPct val="0"/>
                </a:spcAft>
              </a:pPr>
              <a:r>
                <a:rPr lang="en-US" altLang="ja-JP" sz="1050" b="1" dirty="0" smtClean="0">
                  <a:solidFill>
                    <a:srgbClr val="000000"/>
                  </a:solidFill>
                  <a:latin typeface="Meiryo UI" panose="020B0604030504040204" pitchFamily="50" charset="-128"/>
                  <a:ea typeface="Meiryo UI" panose="020B0604030504040204" pitchFamily="50" charset="-128"/>
                </a:rPr>
                <a:t>&lt;5.</a:t>
              </a:r>
              <a:r>
                <a:rPr lang="ja-JP" altLang="en-US" sz="1050" b="1" dirty="0" smtClean="0">
                  <a:solidFill>
                    <a:srgbClr val="000000"/>
                  </a:solidFill>
                  <a:latin typeface="Meiryo UI" panose="020B0604030504040204" pitchFamily="50" charset="-128"/>
                  <a:ea typeface="Meiryo UI" panose="020B0604030504040204" pitchFamily="50" charset="-128"/>
                </a:rPr>
                <a:t>施設又は設備の整備</a:t>
              </a:r>
              <a:r>
                <a:rPr lang="en-US" altLang="ja-JP" sz="1050" b="1" dirty="0" smtClean="0">
                  <a:solidFill>
                    <a:srgbClr val="000000"/>
                  </a:solidFill>
                  <a:latin typeface="Meiryo UI" panose="020B0604030504040204" pitchFamily="50" charset="-128"/>
                  <a:ea typeface="Meiryo UI" panose="020B0604030504040204" pitchFamily="50" charset="-128"/>
                </a:rPr>
                <a:t>&gt;</a:t>
              </a:r>
            </a:p>
            <a:p>
              <a:pPr marL="92075" indent="-92075"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　</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ja-JP" altLang="en-US" sz="1050" dirty="0">
                <a:solidFill>
                  <a:srgbClr val="000000"/>
                </a:solidFill>
                <a:latin typeface="Meiryo UI" panose="020B0604030504040204" pitchFamily="50" charset="-128"/>
                <a:ea typeface="Meiryo UI" panose="020B0604030504040204" pitchFamily="50" charset="-128"/>
              </a:endParaRPr>
            </a:p>
          </p:txBody>
        </p:sp>
      </p:grpSp>
      <p:sp>
        <p:nvSpPr>
          <p:cNvPr id="73" name="テキスト ボックス 14"/>
          <p:cNvSpPr txBox="1">
            <a:spLocks noChangeArrowheads="1"/>
          </p:cNvSpPr>
          <p:nvPr/>
        </p:nvSpPr>
        <p:spPr bwMode="auto">
          <a:xfrm>
            <a:off x="5597349" y="4111703"/>
            <a:ext cx="770253" cy="179536"/>
          </a:xfrm>
          <a:prstGeom prst="rect">
            <a:avLst/>
          </a:prstGeom>
          <a:noFill/>
          <a:ln w="9525">
            <a:no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en-US" altLang="ja-JP" sz="1000" spc="-150" dirty="0" smtClean="0">
                <a:solidFill>
                  <a:srgbClr val="000000"/>
                </a:solidFill>
                <a:latin typeface="Meiryo UI" panose="020B0604030504040204" pitchFamily="50" charset="-128"/>
                <a:ea typeface="Meiryo UI" panose="020B0604030504040204" pitchFamily="50" charset="-128"/>
              </a:rPr>
              <a:t>&lt;</a:t>
            </a:r>
            <a:r>
              <a:rPr lang="ja-JP" altLang="en-US" sz="1000" spc="-150" dirty="0" smtClean="0">
                <a:solidFill>
                  <a:srgbClr val="000000"/>
                </a:solidFill>
                <a:latin typeface="Meiryo UI" panose="020B0604030504040204" pitchFamily="50" charset="-128"/>
                <a:ea typeface="Meiryo UI" panose="020B0604030504040204" pitchFamily="50" charset="-128"/>
              </a:rPr>
              <a:t>○○市</a:t>
            </a:r>
            <a:r>
              <a:rPr lang="en-US" altLang="ja-JP" sz="1000" spc="-150" dirty="0" smtClean="0">
                <a:solidFill>
                  <a:srgbClr val="000000"/>
                </a:solidFill>
                <a:latin typeface="Meiryo UI" panose="020B0604030504040204" pitchFamily="50" charset="-128"/>
                <a:ea typeface="Meiryo UI" panose="020B0604030504040204" pitchFamily="50" charset="-128"/>
              </a:rPr>
              <a:t>&gt;</a:t>
            </a:r>
            <a:endParaRPr lang="en-US" altLang="ja-JP" sz="1000" spc="-150" dirty="0">
              <a:solidFill>
                <a:srgbClr val="000000"/>
              </a:solidFill>
              <a:latin typeface="Meiryo UI" panose="020B0604030504040204" pitchFamily="50" charset="-128"/>
              <a:ea typeface="Meiryo UI" panose="020B0604030504040204" pitchFamily="50" charset="-128"/>
            </a:endParaRPr>
          </a:p>
        </p:txBody>
      </p:sp>
      <p:sp>
        <p:nvSpPr>
          <p:cNvPr id="74" name="テキスト ボックス 14"/>
          <p:cNvSpPr txBox="1">
            <a:spLocks noChangeArrowheads="1"/>
          </p:cNvSpPr>
          <p:nvPr/>
        </p:nvSpPr>
        <p:spPr bwMode="auto">
          <a:xfrm>
            <a:off x="5671038" y="907442"/>
            <a:ext cx="2250832" cy="1407355"/>
          </a:xfrm>
          <a:prstGeom prst="rect">
            <a:avLst/>
          </a:prstGeom>
          <a:solidFill>
            <a:srgbClr val="B0FFD6"/>
          </a:solidFill>
          <a:ln w="12700">
            <a:solidFill>
              <a:srgbClr val="000000"/>
            </a:solidFill>
            <a:prstDash val="solid"/>
            <a:miter lim="800000"/>
            <a:headEnd/>
            <a:tailEnd/>
          </a:ln>
          <a:extLst/>
        </p:spPr>
        <p:txBody>
          <a:bodyPr wrap="square" lIns="0" tIns="0" rIns="0" bIns="0" anchor="t">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700"/>
              </a:lnSpc>
              <a:spcBef>
                <a:spcPct val="0"/>
              </a:spcBef>
              <a:spcAft>
                <a:spcPct val="0"/>
              </a:spcAft>
            </a:pPr>
            <a:endParaRPr lang="en-US" altLang="ja-JP" sz="1800" b="1"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667"/>
              </a:lnSpc>
              <a:spcBef>
                <a:spcPct val="0"/>
              </a:spcBef>
              <a:spcAft>
                <a:spcPct val="0"/>
              </a:spcAft>
            </a:pPr>
            <a:endParaRPr lang="en-US" altLang="ja-JP" sz="1800" b="1" dirty="0" smtClean="0">
              <a:solidFill>
                <a:srgbClr val="000000"/>
              </a:solidFill>
              <a:latin typeface="Meiryo UI" panose="020B0604030504040204" pitchFamily="50" charset="-128"/>
              <a:ea typeface="Meiryo UI" panose="020B0604030504040204" pitchFamily="50" charset="-128"/>
            </a:endParaRPr>
          </a:p>
        </p:txBody>
      </p:sp>
      <p:sp>
        <p:nvSpPr>
          <p:cNvPr id="82" name="テキスト ボックス 14"/>
          <p:cNvSpPr txBox="1">
            <a:spLocks noChangeArrowheads="1"/>
          </p:cNvSpPr>
          <p:nvPr/>
        </p:nvSpPr>
        <p:spPr bwMode="auto">
          <a:xfrm>
            <a:off x="6088039" y="862043"/>
            <a:ext cx="1487682" cy="338880"/>
          </a:xfrm>
          <a:prstGeom prst="rect">
            <a:avLst/>
          </a:prstGeom>
          <a:noFill/>
          <a:ln w="9525">
            <a:no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400" b="1" dirty="0" smtClean="0">
                <a:solidFill>
                  <a:srgbClr val="000000"/>
                </a:solidFill>
                <a:latin typeface="Meiryo UI" panose="020B0604030504040204" pitchFamily="50" charset="-128"/>
                <a:ea typeface="Meiryo UI" panose="020B0604030504040204" pitchFamily="50" charset="-128"/>
              </a:rPr>
              <a:t>○○エリア（地区）</a:t>
            </a:r>
            <a:endParaRPr lang="en-US" altLang="ja-JP" sz="1400" b="1" dirty="0" smtClean="0">
              <a:solidFill>
                <a:srgbClr val="000000"/>
              </a:solidFill>
              <a:latin typeface="Meiryo UI" panose="020B0604030504040204" pitchFamily="50" charset="-128"/>
              <a:ea typeface="Meiryo UI" panose="020B0604030504040204" pitchFamily="50" charset="-128"/>
            </a:endParaRPr>
          </a:p>
        </p:txBody>
      </p:sp>
      <p:sp>
        <p:nvSpPr>
          <p:cNvPr id="64" name="テキスト ボックス 14"/>
          <p:cNvSpPr txBox="1">
            <a:spLocks noChangeArrowheads="1"/>
          </p:cNvSpPr>
          <p:nvPr/>
        </p:nvSpPr>
        <p:spPr bwMode="auto">
          <a:xfrm>
            <a:off x="4195233" y="2472327"/>
            <a:ext cx="1092587" cy="210112"/>
          </a:xfrm>
          <a:prstGeom prst="rect">
            <a:avLst/>
          </a:prstGeom>
          <a:solidFill>
            <a:schemeClr val="bg1">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その</a:t>
            </a:r>
            <a:r>
              <a:rPr lang="ja-JP" altLang="en-US" sz="1200" dirty="0">
                <a:solidFill>
                  <a:srgbClr val="000000"/>
                </a:solidFill>
                <a:latin typeface="Meiryo UI" panose="020B0604030504040204" pitchFamily="50" charset="-128"/>
                <a:ea typeface="Meiryo UI" panose="020B0604030504040204" pitchFamily="50" charset="-128"/>
              </a:rPr>
              <a:t>他</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65" name="テキスト ボックス 14"/>
          <p:cNvSpPr txBox="1">
            <a:spLocks noChangeArrowheads="1"/>
          </p:cNvSpPr>
          <p:nvPr/>
        </p:nvSpPr>
        <p:spPr bwMode="auto">
          <a:xfrm>
            <a:off x="824265" y="2694649"/>
            <a:ext cx="2634927" cy="307777"/>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外国人来訪者の満足度及び来訪者数の目標のほか、独自に定めている目標を記入してください。</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66" name="テキスト ボックス 14"/>
          <p:cNvSpPr txBox="1">
            <a:spLocks noChangeArrowheads="1"/>
          </p:cNvSpPr>
          <p:nvPr/>
        </p:nvSpPr>
        <p:spPr bwMode="auto">
          <a:xfrm>
            <a:off x="2050596" y="4529034"/>
            <a:ext cx="1509957" cy="46166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特徴的な事業や目玉となる事業をそれぞれ一つずつ記入してください。</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77" name="テキスト ボックス 14"/>
          <p:cNvSpPr txBox="1">
            <a:spLocks noChangeArrowheads="1"/>
          </p:cNvSpPr>
          <p:nvPr/>
        </p:nvSpPr>
        <p:spPr bwMode="auto">
          <a:xfrm>
            <a:off x="7519360" y="6312527"/>
            <a:ext cx="999418" cy="159729"/>
          </a:xfrm>
          <a:prstGeom prst="rect">
            <a:avLst/>
          </a:prstGeom>
          <a:solidFill>
            <a:srgbClr val="FF9678"/>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飲食施設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78" name="テキスト ボックス 14"/>
          <p:cNvSpPr txBox="1">
            <a:spLocks noChangeArrowheads="1"/>
          </p:cNvSpPr>
          <p:nvPr/>
        </p:nvSpPr>
        <p:spPr bwMode="auto">
          <a:xfrm>
            <a:off x="4197711" y="4451750"/>
            <a:ext cx="1215409" cy="1150662"/>
          </a:xfrm>
          <a:prstGeom prst="rect">
            <a:avLst/>
          </a:prstGeom>
          <a:noFill/>
          <a:ln w="9525">
            <a:solidFill>
              <a:srgbClr val="000000"/>
            </a:solidFill>
            <a:prstDash val="dash"/>
            <a:miter lim="800000"/>
            <a:headEnd/>
            <a:tailEnd/>
          </a:ln>
          <a:extLst/>
        </p:spPr>
        <p:txBody>
          <a:bodyPr wrap="square" lIns="0" tIns="0" rIns="0" bIns="0" anchor="t">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200"/>
              </a:lnSpc>
              <a:spcBef>
                <a:spcPct val="0"/>
              </a:spcBef>
              <a:spcAft>
                <a:spcPct val="0"/>
              </a:spcAft>
            </a:pPr>
            <a:endParaRPr lang="en-US" altLang="ja-JP" sz="1200"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写真等</a:t>
            </a:r>
            <a:endParaRPr lang="en-US" altLang="ja-JP" sz="1050"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endParaRPr lang="en-US" altLang="ja-JP" sz="1050" dirty="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endParaRPr lang="en-US" altLang="ja-JP" sz="1050" dirty="0" smtClean="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イメージがわかるよう、</a:t>
            </a:r>
            <a:endParaRPr lang="en-US" altLang="ja-JP" sz="1050" dirty="0">
              <a:solidFill>
                <a:srgbClr val="000000"/>
              </a:solidFill>
              <a:latin typeface="Meiryo UI" panose="020B0604030504040204" pitchFamily="50" charset="-128"/>
              <a:ea typeface="Meiryo UI" panose="020B0604030504040204" pitchFamily="50" charset="-128"/>
            </a:endParaRPr>
          </a:p>
          <a:p>
            <a:pPr algn="ctr"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適宜、写真等を用いてください。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84" name="テキスト ボックス 14"/>
          <p:cNvSpPr txBox="1">
            <a:spLocks noChangeArrowheads="1"/>
          </p:cNvSpPr>
          <p:nvPr/>
        </p:nvSpPr>
        <p:spPr bwMode="auto">
          <a:xfrm>
            <a:off x="5906152" y="4305217"/>
            <a:ext cx="1613208" cy="359073"/>
          </a:xfrm>
          <a:prstGeom prst="rect">
            <a:avLst/>
          </a:prstGeom>
          <a:solidFill>
            <a:schemeClr val="bg1"/>
          </a:solidFill>
          <a:ln w="22225" cmpd="dbl">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FF0000"/>
                </a:solidFill>
                <a:latin typeface="Meiryo UI" panose="020B0604030504040204" pitchFamily="50" charset="-128"/>
                <a:ea typeface="Meiryo UI" panose="020B0604030504040204" pitchFamily="50" charset="-128"/>
              </a:rPr>
              <a:t>中核文化観光拠点施設</a:t>
            </a:r>
            <a:endParaRPr lang="en-US" altLang="ja-JP" sz="1200" b="1" dirty="0">
              <a:solidFill>
                <a:srgbClr val="FF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（主要な文化資源</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85" name="テキスト ボックス 14"/>
          <p:cNvSpPr txBox="1">
            <a:spLocks noChangeArrowheads="1"/>
          </p:cNvSpPr>
          <p:nvPr/>
        </p:nvSpPr>
        <p:spPr bwMode="auto">
          <a:xfrm>
            <a:off x="3926043" y="6270458"/>
            <a:ext cx="1613208" cy="359073"/>
          </a:xfrm>
          <a:prstGeom prst="rect">
            <a:avLst/>
          </a:prstGeom>
          <a:solidFill>
            <a:schemeClr val="bg1"/>
          </a:solidFill>
          <a:ln w="22225" cmpd="dbl">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FF0000"/>
                </a:solidFill>
                <a:latin typeface="Meiryo UI" panose="020B0604030504040204" pitchFamily="50" charset="-128"/>
                <a:ea typeface="Meiryo UI" panose="020B0604030504040204" pitchFamily="50" charset="-128"/>
              </a:rPr>
              <a:t>中核文化観光拠点施設</a:t>
            </a:r>
            <a:endParaRPr lang="en-US" altLang="ja-JP" sz="1200" b="1" dirty="0">
              <a:solidFill>
                <a:srgbClr val="FF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（主要な文化資源</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86" name="テキスト ボックス 14"/>
          <p:cNvSpPr txBox="1">
            <a:spLocks noChangeArrowheads="1"/>
          </p:cNvSpPr>
          <p:nvPr/>
        </p:nvSpPr>
        <p:spPr bwMode="auto">
          <a:xfrm>
            <a:off x="5982475" y="1831838"/>
            <a:ext cx="1613208" cy="359073"/>
          </a:xfrm>
          <a:prstGeom prst="rect">
            <a:avLst/>
          </a:prstGeom>
          <a:solidFill>
            <a:schemeClr val="bg1"/>
          </a:solidFill>
          <a:ln w="22225" cmpd="dbl">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FF0000"/>
                </a:solidFill>
                <a:latin typeface="Meiryo UI" panose="020B0604030504040204" pitchFamily="50" charset="-128"/>
                <a:ea typeface="Meiryo UI" panose="020B0604030504040204" pitchFamily="50" charset="-128"/>
              </a:rPr>
              <a:t>中核文化観光拠点施設</a:t>
            </a:r>
            <a:endParaRPr lang="en-US" altLang="ja-JP" sz="1200" b="1" dirty="0">
              <a:solidFill>
                <a:srgbClr val="FF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（主要な文化資源</a:t>
            </a:r>
            <a:r>
              <a:rPr lang="ja-JP" altLang="en-US" sz="1050" dirty="0" smtClean="0">
                <a:solidFill>
                  <a:srgbClr val="000000"/>
                </a:solidFill>
                <a:latin typeface="Meiryo UI" panose="020B0604030504040204" pitchFamily="50" charset="-128"/>
                <a:ea typeface="Meiryo UI" panose="020B0604030504040204" pitchFamily="50" charset="-128"/>
              </a:rPr>
              <a:t>）</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87" name="テキスト ボックス 14"/>
          <p:cNvSpPr txBox="1">
            <a:spLocks noChangeArrowheads="1"/>
          </p:cNvSpPr>
          <p:nvPr/>
        </p:nvSpPr>
        <p:spPr bwMode="auto">
          <a:xfrm>
            <a:off x="6866168" y="1343484"/>
            <a:ext cx="999418" cy="258220"/>
          </a:xfrm>
          <a:prstGeom prst="rect">
            <a:avLst/>
          </a:prstGeom>
          <a:solidFill>
            <a:schemeClr val="tx2">
              <a:lumMod val="40000"/>
              <a:lumOff val="60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販売</a:t>
            </a:r>
            <a:r>
              <a:rPr lang="ja-JP" altLang="en-US" sz="1200" dirty="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88" name="テキスト ボックス 14"/>
          <p:cNvSpPr txBox="1">
            <a:spLocks noChangeArrowheads="1"/>
          </p:cNvSpPr>
          <p:nvPr/>
        </p:nvSpPr>
        <p:spPr bwMode="auto">
          <a:xfrm>
            <a:off x="5747885" y="1337837"/>
            <a:ext cx="999418" cy="263867"/>
          </a:xfrm>
          <a:prstGeom prst="rect">
            <a:avLst/>
          </a:prstGeom>
          <a:solidFill>
            <a:srgbClr val="FF9678"/>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飲食施設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90" name="テキスト ボックス 14"/>
          <p:cNvSpPr txBox="1">
            <a:spLocks noChangeArrowheads="1"/>
          </p:cNvSpPr>
          <p:nvPr/>
        </p:nvSpPr>
        <p:spPr bwMode="auto">
          <a:xfrm>
            <a:off x="3996905" y="1251752"/>
            <a:ext cx="1458974" cy="769441"/>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飲食施設、販売施設、その他施設（観光施設）等についても具体的名称を記入できる場合は、記入してください。</a:t>
            </a:r>
            <a:endParaRPr lang="ja-JP" altLang="en-US" sz="1050" dirty="0">
              <a:solidFill>
                <a:srgbClr val="000000"/>
              </a:solidFill>
              <a:latin typeface="Meiryo UI" panose="020B0604030504040204" pitchFamily="50" charset="-128"/>
              <a:ea typeface="Meiryo UI" panose="020B0604030504040204" pitchFamily="50" charset="-128"/>
            </a:endParaRPr>
          </a:p>
        </p:txBody>
      </p:sp>
      <p:sp>
        <p:nvSpPr>
          <p:cNvPr id="91" name="テキスト ボックス 14"/>
          <p:cNvSpPr txBox="1">
            <a:spLocks noChangeArrowheads="1"/>
          </p:cNvSpPr>
          <p:nvPr/>
        </p:nvSpPr>
        <p:spPr bwMode="auto">
          <a:xfrm>
            <a:off x="8192094" y="2451510"/>
            <a:ext cx="997312" cy="216993"/>
          </a:xfrm>
          <a:prstGeom prst="rect">
            <a:avLst/>
          </a:prstGeom>
          <a:solidFill>
            <a:schemeClr val="accent6">
              <a:lumMod val="75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a:solidFill>
                  <a:srgbClr val="000000"/>
                </a:solidFill>
                <a:latin typeface="Meiryo UI" panose="020B0604030504040204" pitchFamily="50" charset="-128"/>
                <a:ea typeface="Meiryo UI" panose="020B0604030504040204" pitchFamily="50" charset="-128"/>
              </a:rPr>
              <a:t>宿泊</a:t>
            </a:r>
            <a:r>
              <a:rPr lang="ja-JP" altLang="en-US" sz="1200" dirty="0" smtClean="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93" name="テキスト ボックス 14"/>
          <p:cNvSpPr txBox="1">
            <a:spLocks noChangeArrowheads="1"/>
          </p:cNvSpPr>
          <p:nvPr/>
        </p:nvSpPr>
        <p:spPr bwMode="auto">
          <a:xfrm>
            <a:off x="8110815" y="3904873"/>
            <a:ext cx="999418" cy="245300"/>
          </a:xfrm>
          <a:prstGeom prst="rect">
            <a:avLst/>
          </a:prstGeom>
          <a:solidFill>
            <a:schemeClr val="tx2">
              <a:lumMod val="40000"/>
              <a:lumOff val="60000"/>
            </a:schemeClr>
          </a:solidFill>
          <a:ln w="9525">
            <a:solidFill>
              <a:srgbClr val="000000"/>
            </a:solid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200" dirty="0" smtClean="0">
                <a:solidFill>
                  <a:srgbClr val="000000"/>
                </a:solidFill>
                <a:latin typeface="Meiryo UI" panose="020B0604030504040204" pitchFamily="50" charset="-128"/>
                <a:ea typeface="Meiryo UI" panose="020B0604030504040204" pitchFamily="50" charset="-128"/>
              </a:rPr>
              <a:t>販売</a:t>
            </a:r>
            <a:r>
              <a:rPr lang="ja-JP" altLang="en-US" sz="1200" dirty="0">
                <a:solidFill>
                  <a:srgbClr val="000000"/>
                </a:solidFill>
                <a:latin typeface="Meiryo UI" panose="020B0604030504040204" pitchFamily="50" charset="-128"/>
                <a:ea typeface="Meiryo UI" panose="020B0604030504040204" pitchFamily="50" charset="-128"/>
              </a:rPr>
              <a:t>施設</a:t>
            </a:r>
            <a:endParaRPr lang="en-US" altLang="ja-JP" sz="1200" dirty="0" smtClean="0">
              <a:solidFill>
                <a:srgbClr val="000000"/>
              </a:solidFill>
              <a:latin typeface="Meiryo UI" panose="020B0604030504040204" pitchFamily="50" charset="-128"/>
              <a:ea typeface="Meiryo UI" panose="020B0604030504040204" pitchFamily="50" charset="-128"/>
            </a:endParaRPr>
          </a:p>
        </p:txBody>
      </p:sp>
      <p:sp>
        <p:nvSpPr>
          <p:cNvPr id="94" name="テキスト ボックス 14"/>
          <p:cNvSpPr txBox="1">
            <a:spLocks noChangeArrowheads="1"/>
          </p:cNvSpPr>
          <p:nvPr/>
        </p:nvSpPr>
        <p:spPr bwMode="auto">
          <a:xfrm>
            <a:off x="5723005" y="2611815"/>
            <a:ext cx="1989010" cy="307777"/>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連携</a:t>
            </a:r>
            <a:r>
              <a:rPr lang="ja-JP" altLang="en-US" sz="1050" dirty="0" smtClean="0">
                <a:solidFill>
                  <a:srgbClr val="000000"/>
                </a:solidFill>
                <a:latin typeface="Meiryo UI" panose="020B0604030504040204" pitchFamily="50" charset="-128"/>
                <a:ea typeface="Meiryo UI" panose="020B0604030504040204" pitchFamily="50" charset="-128"/>
              </a:rPr>
              <a:t>する文化資源や施設などがわかるよう、図示してください。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95" name="テキスト ボックス 14"/>
          <p:cNvSpPr txBox="1">
            <a:spLocks noChangeArrowheads="1"/>
          </p:cNvSpPr>
          <p:nvPr/>
        </p:nvSpPr>
        <p:spPr bwMode="auto">
          <a:xfrm>
            <a:off x="6173938" y="5090855"/>
            <a:ext cx="3410861" cy="769441"/>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連携する文化資源や施設などは、以下の凡例を用いて図示してください。「主要な文化資源」には、文化観光拠点施設の目玉となるような文化資源を、「文化財等の種類」には、国宝、重要文化財、登録文化財等文化財保護法の分類のほか、世界遺産、日本遺産等の分類を記入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96" name="テキスト ボックス 14"/>
          <p:cNvSpPr txBox="1">
            <a:spLocks noChangeArrowheads="1"/>
          </p:cNvSpPr>
          <p:nvPr/>
        </p:nvSpPr>
        <p:spPr bwMode="auto">
          <a:xfrm>
            <a:off x="8110815" y="3071359"/>
            <a:ext cx="1284835" cy="359073"/>
          </a:xfrm>
          <a:prstGeom prst="rect">
            <a:avLst/>
          </a:prstGeom>
          <a:solidFill>
            <a:schemeClr val="bg1"/>
          </a:solidFill>
          <a:ln w="9525">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000000"/>
                </a:solidFill>
                <a:latin typeface="Meiryo UI" panose="020B0604030504040204" pitchFamily="50" charset="-128"/>
                <a:ea typeface="Meiryo UI" panose="020B0604030504040204" pitchFamily="50" charset="-128"/>
              </a:rPr>
              <a:t>主要</a:t>
            </a:r>
            <a:r>
              <a:rPr lang="ja-JP" altLang="en-US" sz="1200" b="1" dirty="0" smtClean="0">
                <a:solidFill>
                  <a:srgbClr val="000000"/>
                </a:solidFill>
                <a:latin typeface="Meiryo UI" panose="020B0604030504040204" pitchFamily="50" charset="-128"/>
                <a:ea typeface="Meiryo UI" panose="020B0604030504040204" pitchFamily="50" charset="-128"/>
              </a:rPr>
              <a:t>な文化資源</a:t>
            </a:r>
            <a:endParaRPr lang="en-US" altLang="ja-JP" sz="1200" b="1" dirty="0" smtClean="0">
              <a:solidFill>
                <a:srgbClr val="00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（文化財等の種類）</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97" name="テキスト ボックス 14"/>
          <p:cNvSpPr txBox="1">
            <a:spLocks noChangeArrowheads="1"/>
          </p:cNvSpPr>
          <p:nvPr/>
        </p:nvSpPr>
        <p:spPr bwMode="auto">
          <a:xfrm>
            <a:off x="4099108" y="3111926"/>
            <a:ext cx="1284835" cy="359073"/>
          </a:xfrm>
          <a:prstGeom prst="rect">
            <a:avLst/>
          </a:prstGeom>
          <a:solidFill>
            <a:schemeClr val="bg1"/>
          </a:solidFill>
          <a:ln w="9525">
            <a:solidFill>
              <a:srgbClr val="000000"/>
            </a:solid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ja-JP" altLang="en-US" sz="1200" b="1" dirty="0">
                <a:solidFill>
                  <a:srgbClr val="000000"/>
                </a:solidFill>
                <a:latin typeface="Meiryo UI" panose="020B0604030504040204" pitchFamily="50" charset="-128"/>
                <a:ea typeface="Meiryo UI" panose="020B0604030504040204" pitchFamily="50" charset="-128"/>
              </a:rPr>
              <a:t>主要</a:t>
            </a:r>
            <a:r>
              <a:rPr lang="ja-JP" altLang="en-US" sz="1200" b="1" dirty="0" smtClean="0">
                <a:solidFill>
                  <a:srgbClr val="000000"/>
                </a:solidFill>
                <a:latin typeface="Meiryo UI" panose="020B0604030504040204" pitchFamily="50" charset="-128"/>
                <a:ea typeface="Meiryo UI" panose="020B0604030504040204" pitchFamily="50" charset="-128"/>
              </a:rPr>
              <a:t>な文化資源</a:t>
            </a:r>
            <a:endParaRPr lang="en-US" altLang="ja-JP" sz="1200" b="1" dirty="0" smtClean="0">
              <a:solidFill>
                <a:srgbClr val="000000"/>
              </a:solidFill>
              <a:latin typeface="Meiryo UI" panose="020B0604030504040204" pitchFamily="50" charset="-128"/>
              <a:ea typeface="Meiryo UI" panose="020B0604030504040204" pitchFamily="50" charset="-128"/>
            </a:endParaRPr>
          </a:p>
          <a:p>
            <a:pPr marL="136525" indent="-136525" algn="ctr" defTabSz="450578" fontAlgn="base">
              <a:lnSpc>
                <a:spcPts val="14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（文化財等の種類）</a:t>
            </a:r>
            <a:endParaRPr lang="en-US" altLang="ja-JP" sz="1200" b="1" dirty="0">
              <a:solidFill>
                <a:srgbClr val="000000"/>
              </a:solidFill>
              <a:latin typeface="Meiryo UI" panose="020B0604030504040204" pitchFamily="50" charset="-128"/>
              <a:ea typeface="Meiryo UI" panose="020B0604030504040204" pitchFamily="50" charset="-128"/>
            </a:endParaRPr>
          </a:p>
        </p:txBody>
      </p:sp>
      <p:sp>
        <p:nvSpPr>
          <p:cNvPr id="98" name="テキスト ボックス 14"/>
          <p:cNvSpPr txBox="1">
            <a:spLocks noChangeArrowheads="1"/>
          </p:cNvSpPr>
          <p:nvPr/>
        </p:nvSpPr>
        <p:spPr bwMode="auto">
          <a:xfrm>
            <a:off x="8036854" y="1035870"/>
            <a:ext cx="1659223" cy="461665"/>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smtClean="0">
                <a:solidFill>
                  <a:srgbClr val="000000"/>
                </a:solidFill>
                <a:latin typeface="Meiryo UI" panose="020B0604030504040204" pitchFamily="50" charset="-128"/>
                <a:ea typeface="Meiryo UI" panose="020B0604030504040204" pitchFamily="50" charset="-128"/>
              </a:rPr>
              <a:t>計画区域のうち特定のエリアにおいて事業を実施する場合は、左のように図示してください。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99" name="テキスト ボックス 14"/>
          <p:cNvSpPr txBox="1">
            <a:spLocks noChangeArrowheads="1"/>
          </p:cNvSpPr>
          <p:nvPr/>
        </p:nvSpPr>
        <p:spPr bwMode="auto">
          <a:xfrm>
            <a:off x="5705550" y="3679352"/>
            <a:ext cx="2124559" cy="307777"/>
          </a:xfrm>
          <a:prstGeom prst="rect">
            <a:avLst/>
          </a:prstGeom>
          <a:noFill/>
          <a:ln w="9525">
            <a:solidFill>
              <a:srgbClr val="00000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200"/>
              </a:lnSpc>
              <a:spcBef>
                <a:spcPct val="0"/>
              </a:spcBef>
              <a:spcAft>
                <a:spcPct val="0"/>
              </a:spcAft>
            </a:pPr>
            <a:r>
              <a:rPr lang="ja-JP" altLang="en-US" sz="1050" dirty="0">
                <a:solidFill>
                  <a:srgbClr val="000000"/>
                </a:solidFill>
                <a:latin typeface="Meiryo UI" panose="020B0604030504040204" pitchFamily="50" charset="-128"/>
                <a:ea typeface="Meiryo UI" panose="020B0604030504040204" pitchFamily="50" charset="-128"/>
              </a:rPr>
              <a:t>中核</a:t>
            </a:r>
            <a:r>
              <a:rPr lang="ja-JP" altLang="en-US" sz="1050" dirty="0" smtClean="0">
                <a:solidFill>
                  <a:srgbClr val="000000"/>
                </a:solidFill>
                <a:latin typeface="Meiryo UI" panose="020B0604030504040204" pitchFamily="50" charset="-128"/>
                <a:ea typeface="Meiryo UI" panose="020B0604030504040204" pitchFamily="50" charset="-128"/>
              </a:rPr>
              <a:t>とする文化観光拠点施設については、立地市区町村を記入してください。</a:t>
            </a:r>
            <a:endParaRPr lang="en-US" altLang="ja-JP" sz="1050" dirty="0" smtClean="0">
              <a:solidFill>
                <a:srgbClr val="000000"/>
              </a:solidFill>
              <a:latin typeface="Meiryo UI" panose="020B0604030504040204" pitchFamily="50" charset="-128"/>
              <a:ea typeface="Meiryo UI" panose="020B0604030504040204" pitchFamily="50" charset="-128"/>
            </a:endParaRPr>
          </a:p>
        </p:txBody>
      </p:sp>
      <p:sp>
        <p:nvSpPr>
          <p:cNvPr id="101" name="テキスト ボックス 14"/>
          <p:cNvSpPr txBox="1">
            <a:spLocks noChangeArrowheads="1"/>
          </p:cNvSpPr>
          <p:nvPr/>
        </p:nvSpPr>
        <p:spPr bwMode="auto">
          <a:xfrm>
            <a:off x="6599186" y="2982154"/>
            <a:ext cx="1533382" cy="338880"/>
          </a:xfrm>
          <a:prstGeom prst="rect">
            <a:avLst/>
          </a:prstGeom>
          <a:noFill/>
          <a:ln w="9525">
            <a:noFill/>
            <a:prstDash val="dash"/>
            <a:miter lim="800000"/>
            <a:headEnd/>
            <a:tailEnd/>
          </a:ln>
          <a:extLst/>
        </p:spPr>
        <p:txBody>
          <a:bodyPr wrap="square" lIns="0" tIns="0" rIns="0" bIns="0" anchor="ctr">
            <a:no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defTabSz="450578" fontAlgn="base">
              <a:lnSpc>
                <a:spcPts val="1667"/>
              </a:lnSpc>
              <a:spcBef>
                <a:spcPct val="0"/>
              </a:spcBef>
              <a:spcAft>
                <a:spcPct val="0"/>
              </a:spcAft>
            </a:pPr>
            <a:r>
              <a:rPr lang="ja-JP" altLang="en-US" sz="1400" b="1" dirty="0" smtClean="0">
                <a:solidFill>
                  <a:srgbClr val="000000"/>
                </a:solidFill>
                <a:latin typeface="Meiryo UI" panose="020B0604030504040204" pitchFamily="50" charset="-128"/>
                <a:ea typeface="Meiryo UI" panose="020B0604030504040204" pitchFamily="50" charset="-128"/>
              </a:rPr>
              <a:t>○○エリア（地区）</a:t>
            </a:r>
            <a:endParaRPr lang="en-US" altLang="ja-JP" sz="1400" b="1" dirty="0" smtClean="0">
              <a:solidFill>
                <a:srgbClr val="000000"/>
              </a:solidFill>
              <a:latin typeface="Meiryo UI" panose="020B0604030504040204" pitchFamily="50" charset="-128"/>
              <a:ea typeface="Meiryo UI" panose="020B0604030504040204" pitchFamily="50" charset="-128"/>
            </a:endParaRPr>
          </a:p>
        </p:txBody>
      </p:sp>
      <p:sp>
        <p:nvSpPr>
          <p:cNvPr id="67" name="テキスト ボックス 14"/>
          <p:cNvSpPr txBox="1">
            <a:spLocks noChangeArrowheads="1"/>
          </p:cNvSpPr>
          <p:nvPr/>
        </p:nvSpPr>
        <p:spPr bwMode="auto">
          <a:xfrm>
            <a:off x="5671241" y="1649638"/>
            <a:ext cx="770253" cy="179536"/>
          </a:xfrm>
          <a:prstGeom prst="rect">
            <a:avLst/>
          </a:prstGeom>
          <a:noFill/>
          <a:ln w="9525">
            <a:noFill/>
            <a:miter lim="800000"/>
            <a:headEnd/>
            <a:tailEnd/>
          </a:ln>
          <a:extLst/>
        </p:spPr>
        <p:txBody>
          <a:bodyPr wrap="square" lIns="0" tIns="0" rIns="0" bIns="0" anchor="ct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136525" indent="-136525" algn="ctr" defTabSz="450578" fontAlgn="base">
              <a:lnSpc>
                <a:spcPts val="1400"/>
              </a:lnSpc>
              <a:spcBef>
                <a:spcPct val="0"/>
              </a:spcBef>
              <a:spcAft>
                <a:spcPct val="0"/>
              </a:spcAft>
            </a:pPr>
            <a:r>
              <a:rPr lang="en-US" altLang="ja-JP" sz="1000" spc="-150" dirty="0" smtClean="0">
                <a:solidFill>
                  <a:srgbClr val="000000"/>
                </a:solidFill>
                <a:latin typeface="Meiryo UI" panose="020B0604030504040204" pitchFamily="50" charset="-128"/>
                <a:ea typeface="Meiryo UI" panose="020B0604030504040204" pitchFamily="50" charset="-128"/>
              </a:rPr>
              <a:t>&lt;</a:t>
            </a:r>
            <a:r>
              <a:rPr lang="ja-JP" altLang="en-US" sz="1000" spc="-150" dirty="0" smtClean="0">
                <a:solidFill>
                  <a:srgbClr val="000000"/>
                </a:solidFill>
                <a:latin typeface="Meiryo UI" panose="020B0604030504040204" pitchFamily="50" charset="-128"/>
                <a:ea typeface="Meiryo UI" panose="020B0604030504040204" pitchFamily="50" charset="-128"/>
              </a:rPr>
              <a:t>○○市</a:t>
            </a:r>
            <a:r>
              <a:rPr lang="en-US" altLang="ja-JP" sz="1000" spc="-150" dirty="0" smtClean="0">
                <a:solidFill>
                  <a:srgbClr val="000000"/>
                </a:solidFill>
                <a:latin typeface="Meiryo UI" panose="020B0604030504040204" pitchFamily="50" charset="-128"/>
                <a:ea typeface="Meiryo UI" panose="020B0604030504040204" pitchFamily="50" charset="-128"/>
              </a:rPr>
              <a:t>&gt;</a:t>
            </a:r>
            <a:endParaRPr lang="en-US" altLang="ja-JP" sz="1000" spc="-150" dirty="0">
              <a:solidFill>
                <a:srgbClr val="000000"/>
              </a:solidFill>
              <a:latin typeface="Meiryo UI" panose="020B0604030504040204" pitchFamily="50" charset="-128"/>
              <a:ea typeface="Meiryo UI" panose="020B0604030504040204" pitchFamily="50" charset="-128"/>
            </a:endParaRPr>
          </a:p>
        </p:txBody>
      </p:sp>
      <p:grpSp>
        <p:nvGrpSpPr>
          <p:cNvPr id="68" name="グループ化 67"/>
          <p:cNvGrpSpPr/>
          <p:nvPr/>
        </p:nvGrpSpPr>
        <p:grpSpPr>
          <a:xfrm>
            <a:off x="35169" y="6406197"/>
            <a:ext cx="3692235" cy="407152"/>
            <a:chOff x="35169" y="6406197"/>
            <a:chExt cx="3692235" cy="407152"/>
          </a:xfrm>
        </p:grpSpPr>
        <p:sp>
          <p:nvSpPr>
            <p:cNvPr id="75" name="ホームベース 74"/>
            <p:cNvSpPr/>
            <p:nvPr/>
          </p:nvSpPr>
          <p:spPr>
            <a:xfrm>
              <a:off x="35169" y="6406197"/>
              <a:ext cx="3692235" cy="392842"/>
            </a:xfrm>
            <a:prstGeom prst="homePlate">
              <a:avLst>
                <a:gd name="adj" fmla="val 0"/>
              </a:avLst>
            </a:prstGeom>
            <a:noFill/>
            <a:ln w="38100">
              <a:solidFill>
                <a:srgbClr val="76B7FD"/>
              </a:solidFill>
            </a:ln>
            <a:effectLst/>
          </p:spPr>
          <p:style>
            <a:lnRef idx="1">
              <a:schemeClr val="accent1"/>
            </a:lnRef>
            <a:fillRef idx="3">
              <a:schemeClr val="accent1"/>
            </a:fillRef>
            <a:effectRef idx="2">
              <a:schemeClr val="accent1"/>
            </a:effectRef>
            <a:fontRef idx="minor">
              <a:schemeClr val="lt1"/>
            </a:fontRef>
          </p:style>
          <p:txBody>
            <a:bodyPr lIns="90271" tIns="45134" rIns="90271" bIns="45134" anchor="ctr"/>
            <a:lstStyle/>
            <a:p>
              <a:pPr algn="ctr" defTabSz="451363" fontAlgn="base">
                <a:spcBef>
                  <a:spcPct val="0"/>
                </a:spcBef>
                <a:spcAft>
                  <a:spcPct val="0"/>
                </a:spcAft>
                <a:defRPr/>
              </a:pPr>
              <a:endParaRPr lang="ja-JP" altLang="en-US" sz="1632">
                <a:solidFill>
                  <a:srgbClr val="FFFFFF"/>
                </a:solidFill>
                <a:latin typeface="Meiryo UI" charset="-128"/>
                <a:ea typeface="Meiryo UI" charset="-128"/>
                <a:cs typeface="Meiryo UI" charset="-128"/>
              </a:endParaRPr>
            </a:p>
          </p:txBody>
        </p:sp>
        <p:sp>
          <p:nvSpPr>
            <p:cNvPr id="76" name="テキスト ボックス 24"/>
            <p:cNvSpPr txBox="1">
              <a:spLocks noChangeArrowheads="1"/>
            </p:cNvSpPr>
            <p:nvPr/>
          </p:nvSpPr>
          <p:spPr bwMode="auto">
            <a:xfrm>
              <a:off x="137332" y="6435721"/>
              <a:ext cx="33944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246063" indent="-246063">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223130" indent="-223130" defTabSz="450578" fontAlgn="base">
                <a:spcBef>
                  <a:spcPct val="0"/>
                </a:spcBef>
                <a:spcAft>
                  <a:spcPct val="0"/>
                </a:spcAft>
              </a:pPr>
              <a:r>
                <a:rPr lang="ja-JP" altLang="en-US" sz="1200" b="1" spc="-150" dirty="0" smtClean="0">
                  <a:solidFill>
                    <a:srgbClr val="000000"/>
                  </a:solidFill>
                  <a:latin typeface="Meiryo UI" panose="020B0604030504040204" pitchFamily="50" charset="-128"/>
                  <a:ea typeface="Meiryo UI" panose="020B0604030504040204" pitchFamily="50" charset="-128"/>
                </a:rPr>
                <a:t>文化</a:t>
              </a:r>
              <a:r>
                <a:rPr lang="ja-JP" altLang="en-US" sz="1200" b="1" spc="-150" dirty="0">
                  <a:solidFill>
                    <a:srgbClr val="000000"/>
                  </a:solidFill>
                  <a:latin typeface="Meiryo UI" panose="020B0604030504040204" pitchFamily="50" charset="-128"/>
                  <a:ea typeface="Meiryo UI" panose="020B0604030504040204" pitchFamily="50" charset="-128"/>
                </a:rPr>
                <a:t>観光</a:t>
              </a:r>
              <a:r>
                <a:rPr lang="ja-JP" altLang="en-US" sz="1200" b="1" spc="-150" dirty="0" smtClean="0">
                  <a:solidFill>
                    <a:srgbClr val="000000"/>
                  </a:solidFill>
                  <a:latin typeface="Meiryo UI" panose="020B0604030504040204" pitchFamily="50" charset="-128"/>
                  <a:ea typeface="Meiryo UI" panose="020B0604030504040204" pitchFamily="50" charset="-128"/>
                </a:rPr>
                <a:t>推進</a:t>
              </a:r>
              <a:r>
                <a:rPr lang="ja-JP" altLang="en-US" sz="1200" b="1" spc="-150" dirty="0" smtClean="0">
                  <a:solidFill>
                    <a:srgbClr val="000000"/>
                  </a:solidFill>
                  <a:latin typeface="Meiryo UI" panose="020B0604030504040204" pitchFamily="50" charset="-128"/>
                  <a:ea typeface="Meiryo UI" panose="020B0604030504040204" pitchFamily="50" charset="-128"/>
                </a:rPr>
                <a:t>事業費</a:t>
              </a:r>
              <a:r>
                <a:rPr lang="ja-JP" altLang="en-US" sz="1200" b="1" spc="-150" dirty="0" smtClean="0">
                  <a:solidFill>
                    <a:srgbClr val="000000"/>
                  </a:solidFill>
                  <a:latin typeface="Meiryo UI" panose="020B0604030504040204" pitchFamily="50" charset="-128"/>
                  <a:ea typeface="Meiryo UI" panose="020B0604030504040204" pitchFamily="50" charset="-128"/>
                </a:rPr>
                <a:t>（５年間の計画ベース）</a:t>
              </a:r>
              <a:endParaRPr lang="ja-JP" altLang="en-US" sz="1200" b="1" spc="-150" dirty="0">
                <a:solidFill>
                  <a:srgbClr val="000000"/>
                </a:solidFill>
                <a:latin typeface="Meiryo UI" panose="020B0604030504040204" pitchFamily="50" charset="-128"/>
                <a:ea typeface="Meiryo UI" panose="020B0604030504040204" pitchFamily="50" charset="-128"/>
              </a:endParaRPr>
            </a:p>
          </p:txBody>
        </p:sp>
        <p:cxnSp>
          <p:nvCxnSpPr>
            <p:cNvPr id="79" name="直線コネクタ 78"/>
            <p:cNvCxnSpPr/>
            <p:nvPr/>
          </p:nvCxnSpPr>
          <p:spPr>
            <a:xfrm flipH="1">
              <a:off x="132568" y="6612773"/>
              <a:ext cx="2880000" cy="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80" name="テキスト ボックス 14"/>
            <p:cNvSpPr txBox="1">
              <a:spLocks noChangeArrowheads="1"/>
            </p:cNvSpPr>
            <p:nvPr/>
          </p:nvSpPr>
          <p:spPr bwMode="auto">
            <a:xfrm>
              <a:off x="137331" y="6595341"/>
              <a:ext cx="3590073" cy="218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just" defTabSz="450578" fontAlgn="base">
                <a:lnSpc>
                  <a:spcPts val="1667"/>
                </a:lnSpc>
                <a:spcBef>
                  <a:spcPct val="0"/>
                </a:spcBef>
                <a:spcAft>
                  <a:spcPct val="0"/>
                </a:spcAft>
              </a:pPr>
              <a:r>
                <a:rPr lang="ja-JP" altLang="en-US" sz="1088" dirty="0" smtClean="0">
                  <a:solidFill>
                    <a:srgbClr val="000000"/>
                  </a:solidFill>
                  <a:latin typeface="Meiryo UI" panose="020B0604030504040204" pitchFamily="50" charset="-128"/>
                  <a:ea typeface="Meiryo UI" panose="020B0604030504040204" pitchFamily="50" charset="-128"/>
                </a:rPr>
                <a:t>　</a:t>
              </a:r>
              <a:r>
                <a:rPr lang="ja-JP" altLang="en-US" sz="1088" dirty="0" smtClean="0">
                  <a:solidFill>
                    <a:srgbClr val="000000"/>
                  </a:solidFill>
                  <a:latin typeface="Meiryo UI" panose="020B0604030504040204" pitchFamily="50" charset="-128"/>
                  <a:ea typeface="Meiryo UI" panose="020B0604030504040204" pitchFamily="50" charset="-128"/>
                </a:rPr>
                <a:t>○○百万円（うち、文化観光推進事業補助金○百万円）</a:t>
              </a:r>
              <a:endParaRPr lang="ja-JP" altLang="en-US" sz="1088" dirty="0">
                <a:solidFill>
                  <a:srgbClr val="000000"/>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18508796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7F944D-A03D-4E0E-BE6A-A09CA22E216B}"/>
</file>

<file path=customXml/itemProps2.xml><?xml version="1.0" encoding="utf-8"?>
<ds:datastoreItem xmlns:ds="http://schemas.openxmlformats.org/officeDocument/2006/customXml" ds:itemID="{E57100F3-1BC5-4DB1-9B69-9B0E893DF315}"/>
</file>

<file path=customXml/itemProps3.xml><?xml version="1.0" encoding="utf-8"?>
<ds:datastoreItem xmlns:ds="http://schemas.openxmlformats.org/officeDocument/2006/customXml" ds:itemID="{AD73144D-360D-4596-B5C2-9C706223D125}"/>
</file>

<file path=docProps/app.xml><?xml version="1.0" encoding="utf-8"?>
<Properties xmlns="http://schemas.openxmlformats.org/officeDocument/2006/extended-properties" xmlns:vt="http://schemas.openxmlformats.org/officeDocument/2006/docPropsVTypes">
  <TotalTime>4180</TotalTime>
  <Words>1070</Words>
  <PresentationFormat>A4 210 x 297 mm</PresentationFormat>
  <Paragraphs>137</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vt:i4>
      </vt:variant>
    </vt:vector>
  </HeadingPairs>
  <TitlesOfParts>
    <vt:vector size="11" baseType="lpstr">
      <vt:lpstr>Meiryo Bold</vt:lpstr>
      <vt:lpstr>Meiryo UI</vt:lpstr>
      <vt:lpstr>ＭＳ Ｐゴシック</vt:lpstr>
      <vt:lpstr>游ゴシック</vt:lpstr>
      <vt:lpstr>游ゴシック Light</vt:lpstr>
      <vt:lpstr>Arial</vt:lpstr>
      <vt:lpstr>Calibri</vt:lpstr>
      <vt:lpstr>Office テーマ</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2020-08-11T08:11:36Z</cp:lastPrinted>
  <dcterms:created xsi:type="dcterms:W3CDTF">2020-07-13T01:28:54Z</dcterms:created>
  <dcterms:modified xsi:type="dcterms:W3CDTF">2021-01-21T05:11:55Z</dcterms:modified>
</cp:coreProperties>
</file>