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8" r:id="rId1"/>
  </p:sldMasterIdLst>
  <p:sldIdLst>
    <p:sldId id="256" r:id="rId2"/>
    <p:sldId id="257" r:id="rId3"/>
    <p:sldId id="262" r:id="rId4"/>
    <p:sldId id="263" r:id="rId5"/>
    <p:sldId id="264" r:id="rId6"/>
    <p:sldId id="266" r:id="rId7"/>
    <p:sldId id="267" r:id="rId8"/>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C732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p:scale>
          <a:sx n="80" d="100"/>
          <a:sy n="80" d="100"/>
        </p:scale>
        <p:origin x="2340" y="9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019ABA7-B0C1-4705-8385-22B8D11A5C4E}" type="datetimeFigureOut">
              <a:rPr kumimoji="1" lang="ja-JP" altLang="en-US" smtClean="0"/>
              <a:t>2026/2/20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68670BF-0BDD-4025-87ED-157431F1C9A9}" type="slidenum">
              <a:rPr kumimoji="1" lang="ja-JP" altLang="en-US" smtClean="0"/>
              <a:t>‹#›</a:t>
            </a:fld>
            <a:endParaRPr kumimoji="1" lang="ja-JP" altLang="en-US"/>
          </a:p>
        </p:txBody>
      </p:sp>
    </p:spTree>
    <p:extLst>
      <p:ext uri="{BB962C8B-B14F-4D97-AF65-F5344CB8AC3E}">
        <p14:creationId xmlns:p14="http://schemas.microsoft.com/office/powerpoint/2010/main" val="993206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019ABA7-B0C1-4705-8385-22B8D11A5C4E}" type="datetimeFigureOut">
              <a:rPr kumimoji="1" lang="ja-JP" altLang="en-US" smtClean="0"/>
              <a:t>2026/2/20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68670BF-0BDD-4025-87ED-157431F1C9A9}" type="slidenum">
              <a:rPr kumimoji="1" lang="ja-JP" altLang="en-US" smtClean="0"/>
              <a:t>‹#›</a:t>
            </a:fld>
            <a:endParaRPr kumimoji="1" lang="ja-JP" altLang="en-US"/>
          </a:p>
        </p:txBody>
      </p:sp>
    </p:spTree>
    <p:extLst>
      <p:ext uri="{BB962C8B-B14F-4D97-AF65-F5344CB8AC3E}">
        <p14:creationId xmlns:p14="http://schemas.microsoft.com/office/powerpoint/2010/main" val="6497832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019ABA7-B0C1-4705-8385-22B8D11A5C4E}" type="datetimeFigureOut">
              <a:rPr kumimoji="1" lang="ja-JP" altLang="en-US" smtClean="0"/>
              <a:t>2026/2/20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68670BF-0BDD-4025-87ED-157431F1C9A9}" type="slidenum">
              <a:rPr kumimoji="1" lang="ja-JP" altLang="en-US" smtClean="0"/>
              <a:t>‹#›</a:t>
            </a:fld>
            <a:endParaRPr kumimoji="1" lang="ja-JP" altLang="en-US"/>
          </a:p>
        </p:txBody>
      </p:sp>
    </p:spTree>
    <p:extLst>
      <p:ext uri="{BB962C8B-B14F-4D97-AF65-F5344CB8AC3E}">
        <p14:creationId xmlns:p14="http://schemas.microsoft.com/office/powerpoint/2010/main" val="36370813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019ABA7-B0C1-4705-8385-22B8D11A5C4E}" type="datetimeFigureOut">
              <a:rPr kumimoji="1" lang="ja-JP" altLang="en-US" smtClean="0"/>
              <a:t>2026/2/20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68670BF-0BDD-4025-87ED-157431F1C9A9}" type="slidenum">
              <a:rPr kumimoji="1" lang="ja-JP" altLang="en-US" smtClean="0"/>
              <a:t>‹#›</a:t>
            </a:fld>
            <a:endParaRPr kumimoji="1" lang="ja-JP" altLang="en-US"/>
          </a:p>
        </p:txBody>
      </p:sp>
    </p:spTree>
    <p:extLst>
      <p:ext uri="{BB962C8B-B14F-4D97-AF65-F5344CB8AC3E}">
        <p14:creationId xmlns:p14="http://schemas.microsoft.com/office/powerpoint/2010/main" val="11666381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019ABA7-B0C1-4705-8385-22B8D11A5C4E}" type="datetimeFigureOut">
              <a:rPr kumimoji="1" lang="ja-JP" altLang="en-US" smtClean="0"/>
              <a:t>2026/2/20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68670BF-0BDD-4025-87ED-157431F1C9A9}" type="slidenum">
              <a:rPr kumimoji="1" lang="ja-JP" altLang="en-US" smtClean="0"/>
              <a:t>‹#›</a:t>
            </a:fld>
            <a:endParaRPr kumimoji="1" lang="ja-JP" altLang="en-US"/>
          </a:p>
        </p:txBody>
      </p:sp>
    </p:spTree>
    <p:extLst>
      <p:ext uri="{BB962C8B-B14F-4D97-AF65-F5344CB8AC3E}">
        <p14:creationId xmlns:p14="http://schemas.microsoft.com/office/powerpoint/2010/main" val="19187396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019ABA7-B0C1-4705-8385-22B8D11A5C4E}" type="datetimeFigureOut">
              <a:rPr kumimoji="1" lang="ja-JP" altLang="en-US" smtClean="0"/>
              <a:t>2026/2/20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68670BF-0BDD-4025-87ED-157431F1C9A9}" type="slidenum">
              <a:rPr kumimoji="1" lang="ja-JP" altLang="en-US" smtClean="0"/>
              <a:t>‹#›</a:t>
            </a:fld>
            <a:endParaRPr kumimoji="1" lang="ja-JP" altLang="en-US"/>
          </a:p>
        </p:txBody>
      </p:sp>
    </p:spTree>
    <p:extLst>
      <p:ext uri="{BB962C8B-B14F-4D97-AF65-F5344CB8AC3E}">
        <p14:creationId xmlns:p14="http://schemas.microsoft.com/office/powerpoint/2010/main" val="40465995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019ABA7-B0C1-4705-8385-22B8D11A5C4E}" type="datetimeFigureOut">
              <a:rPr kumimoji="1" lang="ja-JP" altLang="en-US" smtClean="0"/>
              <a:t>2026/2/20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468670BF-0BDD-4025-87ED-157431F1C9A9}" type="slidenum">
              <a:rPr kumimoji="1" lang="ja-JP" altLang="en-US" smtClean="0"/>
              <a:t>‹#›</a:t>
            </a:fld>
            <a:endParaRPr kumimoji="1" lang="ja-JP" altLang="en-US"/>
          </a:p>
        </p:txBody>
      </p:sp>
    </p:spTree>
    <p:extLst>
      <p:ext uri="{BB962C8B-B14F-4D97-AF65-F5344CB8AC3E}">
        <p14:creationId xmlns:p14="http://schemas.microsoft.com/office/powerpoint/2010/main" val="42014037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019ABA7-B0C1-4705-8385-22B8D11A5C4E}" type="datetimeFigureOut">
              <a:rPr kumimoji="1" lang="ja-JP" altLang="en-US" smtClean="0"/>
              <a:t>2026/2/20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468670BF-0BDD-4025-87ED-157431F1C9A9}" type="slidenum">
              <a:rPr kumimoji="1" lang="ja-JP" altLang="en-US" smtClean="0"/>
              <a:t>‹#›</a:t>
            </a:fld>
            <a:endParaRPr kumimoji="1" lang="ja-JP" altLang="en-US"/>
          </a:p>
        </p:txBody>
      </p:sp>
    </p:spTree>
    <p:extLst>
      <p:ext uri="{BB962C8B-B14F-4D97-AF65-F5344CB8AC3E}">
        <p14:creationId xmlns:p14="http://schemas.microsoft.com/office/powerpoint/2010/main" val="33296972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19ABA7-B0C1-4705-8385-22B8D11A5C4E}" type="datetimeFigureOut">
              <a:rPr kumimoji="1" lang="ja-JP" altLang="en-US" smtClean="0"/>
              <a:t>2026/2/20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468670BF-0BDD-4025-87ED-157431F1C9A9}" type="slidenum">
              <a:rPr kumimoji="1" lang="ja-JP" altLang="en-US" smtClean="0"/>
              <a:t>‹#›</a:t>
            </a:fld>
            <a:endParaRPr kumimoji="1" lang="ja-JP" altLang="en-US"/>
          </a:p>
        </p:txBody>
      </p:sp>
    </p:spTree>
    <p:extLst>
      <p:ext uri="{BB962C8B-B14F-4D97-AF65-F5344CB8AC3E}">
        <p14:creationId xmlns:p14="http://schemas.microsoft.com/office/powerpoint/2010/main" val="35047701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019ABA7-B0C1-4705-8385-22B8D11A5C4E}" type="datetimeFigureOut">
              <a:rPr kumimoji="1" lang="ja-JP" altLang="en-US" smtClean="0"/>
              <a:t>2026/2/20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68670BF-0BDD-4025-87ED-157431F1C9A9}" type="slidenum">
              <a:rPr kumimoji="1" lang="ja-JP" altLang="en-US" smtClean="0"/>
              <a:t>‹#›</a:t>
            </a:fld>
            <a:endParaRPr kumimoji="1" lang="ja-JP" altLang="en-US"/>
          </a:p>
        </p:txBody>
      </p:sp>
    </p:spTree>
    <p:extLst>
      <p:ext uri="{BB962C8B-B14F-4D97-AF65-F5344CB8AC3E}">
        <p14:creationId xmlns:p14="http://schemas.microsoft.com/office/powerpoint/2010/main" val="27183757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019ABA7-B0C1-4705-8385-22B8D11A5C4E}" type="datetimeFigureOut">
              <a:rPr kumimoji="1" lang="ja-JP" altLang="en-US" smtClean="0"/>
              <a:t>2026/2/20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68670BF-0BDD-4025-87ED-157431F1C9A9}" type="slidenum">
              <a:rPr kumimoji="1" lang="ja-JP" altLang="en-US" smtClean="0"/>
              <a:t>‹#›</a:t>
            </a:fld>
            <a:endParaRPr kumimoji="1" lang="ja-JP" altLang="en-US"/>
          </a:p>
        </p:txBody>
      </p:sp>
    </p:spTree>
    <p:extLst>
      <p:ext uri="{BB962C8B-B14F-4D97-AF65-F5344CB8AC3E}">
        <p14:creationId xmlns:p14="http://schemas.microsoft.com/office/powerpoint/2010/main" val="42190453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019ABA7-B0C1-4705-8385-22B8D11A5C4E}" type="datetimeFigureOut">
              <a:rPr kumimoji="1" lang="ja-JP" altLang="en-US" smtClean="0"/>
              <a:t>2026/2/20</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68670BF-0BDD-4025-87ED-157431F1C9A9}" type="slidenum">
              <a:rPr kumimoji="1" lang="ja-JP" altLang="en-US" smtClean="0"/>
              <a:t>‹#›</a:t>
            </a:fld>
            <a:endParaRPr kumimoji="1" lang="ja-JP" altLang="en-US"/>
          </a:p>
        </p:txBody>
      </p:sp>
    </p:spTree>
    <p:extLst>
      <p:ext uri="{BB962C8B-B14F-4D97-AF65-F5344CB8AC3E}">
        <p14:creationId xmlns:p14="http://schemas.microsoft.com/office/powerpoint/2010/main" val="2090368154"/>
      </p:ext>
    </p:extLst>
  </p:cSld>
  <p:clrMap bg1="lt1" tx1="dk1" bg2="lt2" tx2="dk2" accent1="accent1" accent2="accent2" accent3="accent3" accent4="accent4" accent5="accent5" accent6="accent6" hlink="hlink" folHlink="folHlink"/>
  <p:sldLayoutIdLst>
    <p:sldLayoutId id="2147483779" r:id="rId1"/>
    <p:sldLayoutId id="2147483780" r:id="rId2"/>
    <p:sldLayoutId id="2147483781" r:id="rId3"/>
    <p:sldLayoutId id="2147483782" r:id="rId4"/>
    <p:sldLayoutId id="2147483783" r:id="rId5"/>
    <p:sldLayoutId id="2147483784" r:id="rId6"/>
    <p:sldLayoutId id="2147483785" r:id="rId7"/>
    <p:sldLayoutId id="2147483786" r:id="rId8"/>
    <p:sldLayoutId id="2147483787" r:id="rId9"/>
    <p:sldLayoutId id="2147483788" r:id="rId10"/>
    <p:sldLayoutId id="214748378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字幕 2">
            <a:extLst>
              <a:ext uri="{FF2B5EF4-FFF2-40B4-BE49-F238E27FC236}">
                <a16:creationId xmlns:a16="http://schemas.microsoft.com/office/drawing/2014/main" id="{D15250FE-52FC-58DC-FBBA-EA9197F99B68}"/>
              </a:ext>
            </a:extLst>
          </p:cNvPr>
          <p:cNvSpPr>
            <a:spLocks noGrp="1"/>
          </p:cNvSpPr>
          <p:nvPr>
            <p:ph type="subTitle" idx="1"/>
          </p:nvPr>
        </p:nvSpPr>
        <p:spPr>
          <a:xfrm>
            <a:off x="5324931" y="4204355"/>
            <a:ext cx="5652655" cy="2430664"/>
          </a:xfrm>
        </p:spPr>
        <p:txBody>
          <a:bodyPr>
            <a:normAutofit/>
          </a:bodyPr>
          <a:lstStyle/>
          <a:p>
            <a:pPr algn="l"/>
            <a:br>
              <a:rPr lang="en-US" altLang="ja-JP" dirty="0">
                <a:latin typeface="BIZ UDPゴシック" panose="020B0400000000000000" pitchFamily="50" charset="-128"/>
                <a:ea typeface="BIZ UDPゴシック" panose="020B0400000000000000" pitchFamily="50" charset="-128"/>
              </a:rPr>
            </a:br>
            <a:endParaRPr kumimoji="1" lang="en-US" altLang="ja-JP" dirty="0">
              <a:latin typeface="BIZ UDPゴシック" panose="020B0400000000000000" pitchFamily="50" charset="-128"/>
              <a:ea typeface="BIZ UDPゴシック" panose="020B0400000000000000" pitchFamily="50" charset="-128"/>
            </a:endParaRPr>
          </a:p>
          <a:p>
            <a:pPr algn="l"/>
            <a:endParaRPr lang="en-US" altLang="ja-JP" dirty="0">
              <a:latin typeface="BIZ UDPゴシック" panose="020B0400000000000000" pitchFamily="50" charset="-128"/>
              <a:ea typeface="BIZ UDPゴシック" panose="020B0400000000000000" pitchFamily="50" charset="-128"/>
            </a:endParaRPr>
          </a:p>
          <a:p>
            <a:endParaRPr kumimoji="1" lang="ja-JP" altLang="en-US" dirty="0"/>
          </a:p>
        </p:txBody>
      </p:sp>
      <p:sp>
        <p:nvSpPr>
          <p:cNvPr id="7" name="テキスト ボックス 6">
            <a:extLst>
              <a:ext uri="{FF2B5EF4-FFF2-40B4-BE49-F238E27FC236}">
                <a16:creationId xmlns:a16="http://schemas.microsoft.com/office/drawing/2014/main" id="{1F999529-DE5B-4AA8-58C7-8F8269892997}"/>
              </a:ext>
            </a:extLst>
          </p:cNvPr>
          <p:cNvSpPr txBox="1"/>
          <p:nvPr/>
        </p:nvSpPr>
        <p:spPr>
          <a:xfrm>
            <a:off x="2808402" y="2161974"/>
            <a:ext cx="4289196" cy="830997"/>
          </a:xfrm>
          <a:prstGeom prst="rect">
            <a:avLst/>
          </a:prstGeom>
          <a:noFill/>
        </p:spPr>
        <p:txBody>
          <a:bodyPr wrap="square" rtlCol="0">
            <a:spAutoFit/>
          </a:bodyPr>
          <a:lstStyle/>
          <a:p>
            <a:pPr algn="ctr"/>
            <a:r>
              <a:rPr lang="ja-JP" altLang="en-US" sz="4800" dirty="0">
                <a:latin typeface="BIZ UDPゴシック" panose="020B0400000000000000" pitchFamily="50" charset="-128"/>
                <a:ea typeface="BIZ UDPゴシック" panose="020B0400000000000000" pitchFamily="50" charset="-128"/>
              </a:rPr>
              <a:t>（事業計画名）</a:t>
            </a:r>
            <a:endParaRPr lang="ja-JP" altLang="en-US" sz="4400" dirty="0"/>
          </a:p>
        </p:txBody>
      </p:sp>
      <p:sp>
        <p:nvSpPr>
          <p:cNvPr id="8" name="テキスト ボックス 7">
            <a:extLst>
              <a:ext uri="{FF2B5EF4-FFF2-40B4-BE49-F238E27FC236}">
                <a16:creationId xmlns:a16="http://schemas.microsoft.com/office/drawing/2014/main" id="{FDA590C6-55E2-1236-DCCD-CD71199C7454}"/>
              </a:ext>
            </a:extLst>
          </p:cNvPr>
          <p:cNvSpPr txBox="1"/>
          <p:nvPr/>
        </p:nvSpPr>
        <p:spPr>
          <a:xfrm>
            <a:off x="4859423" y="4201936"/>
            <a:ext cx="2809188" cy="523220"/>
          </a:xfrm>
          <a:prstGeom prst="rect">
            <a:avLst/>
          </a:prstGeom>
          <a:noFill/>
        </p:spPr>
        <p:txBody>
          <a:bodyPr wrap="square" rtlCol="0">
            <a:spAutoFit/>
          </a:bodyPr>
          <a:lstStyle/>
          <a:p>
            <a:r>
              <a:rPr lang="ja-JP" altLang="en-US" sz="2800" dirty="0">
                <a:latin typeface="BIZ UDPゴシック" panose="020B0400000000000000" pitchFamily="50" charset="-128"/>
                <a:ea typeface="BIZ UDPゴシック" panose="020B0400000000000000" pitchFamily="50" charset="-128"/>
              </a:rPr>
              <a:t>（主な対象地域）</a:t>
            </a:r>
            <a:endParaRPr lang="ja-JP" altLang="en-US" sz="2800" dirty="0"/>
          </a:p>
        </p:txBody>
      </p:sp>
      <p:sp>
        <p:nvSpPr>
          <p:cNvPr id="9" name="テキスト ボックス 8">
            <a:extLst>
              <a:ext uri="{FF2B5EF4-FFF2-40B4-BE49-F238E27FC236}">
                <a16:creationId xmlns:a16="http://schemas.microsoft.com/office/drawing/2014/main" id="{00DB56F7-5ECC-3636-B2FB-A5931A833B59}"/>
              </a:ext>
            </a:extLst>
          </p:cNvPr>
          <p:cNvSpPr txBox="1"/>
          <p:nvPr/>
        </p:nvSpPr>
        <p:spPr>
          <a:xfrm>
            <a:off x="5363769" y="4725156"/>
            <a:ext cx="4609685" cy="2000548"/>
          </a:xfrm>
          <a:prstGeom prst="rect">
            <a:avLst/>
          </a:prstGeom>
          <a:noFill/>
        </p:spPr>
        <p:txBody>
          <a:bodyPr wrap="square" rtlCol="0">
            <a:spAutoFit/>
          </a:bodyPr>
          <a:lstStyle/>
          <a:p>
            <a:r>
              <a:rPr lang="ja-JP" altLang="en-US" sz="2400" dirty="0">
                <a:latin typeface="BIZ UDPゴシック" panose="020B0400000000000000" pitchFamily="50" charset="-128"/>
                <a:ea typeface="BIZ UDPゴシック" panose="020B0400000000000000" pitchFamily="50" charset="-128"/>
              </a:rPr>
              <a:t>代表申請者　　</a:t>
            </a:r>
            <a:endParaRPr lang="en-US" altLang="ja-JP" sz="2400" dirty="0">
              <a:latin typeface="BIZ UDPゴシック" panose="020B0400000000000000" pitchFamily="50" charset="-128"/>
              <a:ea typeface="BIZ UDPゴシック" panose="020B0400000000000000" pitchFamily="50" charset="-128"/>
            </a:endParaRPr>
          </a:p>
          <a:p>
            <a:r>
              <a:rPr lang="ja-JP" altLang="en-US" sz="2400" dirty="0">
                <a:latin typeface="BIZ UDPゴシック" panose="020B0400000000000000" pitchFamily="50" charset="-128"/>
                <a:ea typeface="BIZ UDPゴシック" panose="020B0400000000000000" pitchFamily="50" charset="-128"/>
              </a:rPr>
              <a:t>共同申請者</a:t>
            </a:r>
            <a:endParaRPr lang="en-US" altLang="ja-JP" sz="2400" dirty="0">
              <a:latin typeface="BIZ UDPゴシック" panose="020B0400000000000000" pitchFamily="50" charset="-128"/>
              <a:ea typeface="BIZ UDPゴシック" panose="020B0400000000000000" pitchFamily="50" charset="-128"/>
            </a:endParaRPr>
          </a:p>
          <a:p>
            <a:r>
              <a:rPr lang="ja-JP" altLang="en-US" sz="2400" dirty="0">
                <a:latin typeface="BIZ UDPゴシック" panose="020B0400000000000000" pitchFamily="50" charset="-128"/>
                <a:ea typeface="BIZ UDPゴシック" panose="020B0400000000000000" pitchFamily="50" charset="-128"/>
              </a:rPr>
              <a:t>共同申請者</a:t>
            </a:r>
            <a:endParaRPr lang="en-US" altLang="ja-JP" sz="2400" dirty="0">
              <a:latin typeface="BIZ UDPゴシック" panose="020B0400000000000000" pitchFamily="50" charset="-128"/>
              <a:ea typeface="BIZ UDPゴシック" panose="020B0400000000000000" pitchFamily="50" charset="-128"/>
            </a:endParaRPr>
          </a:p>
          <a:p>
            <a:r>
              <a:rPr lang="ja-JP" altLang="en-US" sz="2400" dirty="0">
                <a:latin typeface="BIZ UDPゴシック" panose="020B0400000000000000" pitchFamily="50" charset="-128"/>
                <a:ea typeface="BIZ UDPゴシック" panose="020B0400000000000000" pitchFamily="50" charset="-128"/>
              </a:rPr>
              <a:t>共同申請者</a:t>
            </a:r>
            <a:endParaRPr lang="en-US" altLang="ja-JP" sz="2400" dirty="0">
              <a:latin typeface="BIZ UDPゴシック" panose="020B0400000000000000" pitchFamily="50" charset="-128"/>
              <a:ea typeface="BIZ UDPゴシック" panose="020B0400000000000000" pitchFamily="50" charset="-128"/>
            </a:endParaRPr>
          </a:p>
          <a:p>
            <a:endParaRPr lang="ja-JP" altLang="en-US" sz="2800" dirty="0"/>
          </a:p>
        </p:txBody>
      </p:sp>
      <p:grpSp>
        <p:nvGrpSpPr>
          <p:cNvPr id="13" name="グループ化 12">
            <a:extLst>
              <a:ext uri="{FF2B5EF4-FFF2-40B4-BE49-F238E27FC236}">
                <a16:creationId xmlns:a16="http://schemas.microsoft.com/office/drawing/2014/main" id="{EC88A606-8782-69D6-016F-F41D9DFD2322}"/>
              </a:ext>
            </a:extLst>
          </p:cNvPr>
          <p:cNvGrpSpPr/>
          <p:nvPr/>
        </p:nvGrpSpPr>
        <p:grpSpPr>
          <a:xfrm>
            <a:off x="259354" y="315427"/>
            <a:ext cx="9076863" cy="830997"/>
            <a:chOff x="848411" y="285150"/>
            <a:chExt cx="10746557" cy="914400"/>
          </a:xfrm>
        </p:grpSpPr>
        <p:sp>
          <p:nvSpPr>
            <p:cNvPr id="6" name="フローチャート: 処理 5">
              <a:extLst>
                <a:ext uri="{FF2B5EF4-FFF2-40B4-BE49-F238E27FC236}">
                  <a16:creationId xmlns:a16="http://schemas.microsoft.com/office/drawing/2014/main" id="{B2C2DE35-4A9B-1618-4A67-30A538DC9FD7}"/>
                </a:ext>
              </a:extLst>
            </p:cNvPr>
            <p:cNvSpPr/>
            <p:nvPr/>
          </p:nvSpPr>
          <p:spPr>
            <a:xfrm>
              <a:off x="848411" y="285150"/>
              <a:ext cx="10746557" cy="914400"/>
            </a:xfrm>
            <a:prstGeom prst="flowChartProcess">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sp>
          <p:nvSpPr>
            <p:cNvPr id="10" name="テキスト ボックス 9">
              <a:extLst>
                <a:ext uri="{FF2B5EF4-FFF2-40B4-BE49-F238E27FC236}">
                  <a16:creationId xmlns:a16="http://schemas.microsoft.com/office/drawing/2014/main" id="{871F3CF8-B1AB-58FC-B4A8-D8EB16E12401}"/>
                </a:ext>
              </a:extLst>
            </p:cNvPr>
            <p:cNvSpPr txBox="1"/>
            <p:nvPr/>
          </p:nvSpPr>
          <p:spPr>
            <a:xfrm>
              <a:off x="941152" y="285150"/>
              <a:ext cx="10608962" cy="701862"/>
            </a:xfrm>
            <a:prstGeom prst="rect">
              <a:avLst/>
            </a:prstGeom>
            <a:noFill/>
          </p:spPr>
          <p:txBody>
            <a:bodyPr wrap="square" rtlCol="0">
              <a:spAutoFit/>
            </a:bodyPr>
            <a:lstStyle/>
            <a:p>
              <a:pPr algn="ctr"/>
              <a:r>
                <a:rPr lang="ja-JP" altLang="en-US" sz="2400" b="1" dirty="0">
                  <a:solidFill>
                    <a:srgbClr val="FF0000"/>
                  </a:solidFill>
                  <a:latin typeface="BIZ UDPゴシック" panose="020B0400000000000000" pitchFamily="50" charset="-128"/>
                  <a:ea typeface="BIZ UDPゴシック" panose="020B0400000000000000" pitchFamily="50" charset="-128"/>
                </a:rPr>
                <a:t>本物の日本文化を体験する観光拠点整備事業（</a:t>
              </a:r>
              <a:r>
                <a:rPr lang="en-US" altLang="ja-JP" sz="2400" b="1" dirty="0">
                  <a:solidFill>
                    <a:srgbClr val="FF0000"/>
                  </a:solidFill>
                  <a:latin typeface="BIZ UDPゴシック" panose="020B0400000000000000" pitchFamily="50" charset="-128"/>
                  <a:ea typeface="BIZ UDPゴシック" panose="020B0400000000000000" pitchFamily="50" charset="-128"/>
                </a:rPr>
                <a:t>ACE</a:t>
              </a:r>
              <a:r>
                <a:rPr lang="ja-JP" altLang="en-US" sz="2400" b="1" dirty="0">
                  <a:solidFill>
                    <a:srgbClr val="FF0000"/>
                  </a:solidFill>
                  <a:latin typeface="BIZ UDPゴシック" panose="020B0400000000000000" pitchFamily="50" charset="-128"/>
                  <a:ea typeface="BIZ UDPゴシック" panose="020B0400000000000000" pitchFamily="50" charset="-128"/>
                </a:rPr>
                <a:t>プログラム）</a:t>
              </a:r>
              <a:endParaRPr lang="en-US" altLang="ja-JP" sz="2400" b="1" dirty="0">
                <a:solidFill>
                  <a:srgbClr val="FF0000"/>
                </a:solidFill>
                <a:latin typeface="BIZ UDPゴシック" panose="020B0400000000000000" pitchFamily="50" charset="-128"/>
                <a:ea typeface="BIZ UDPゴシック" panose="020B0400000000000000" pitchFamily="50" charset="-128"/>
              </a:endParaRPr>
            </a:p>
            <a:p>
              <a:pPr algn="ctr"/>
              <a:r>
                <a:rPr lang="ja-JP" altLang="en-US" sz="2400" b="1" dirty="0">
                  <a:solidFill>
                    <a:srgbClr val="FF0000"/>
                  </a:solidFill>
                  <a:latin typeface="BIZ UDPゴシック" panose="020B0400000000000000" pitchFamily="50" charset="-128"/>
                  <a:ea typeface="BIZ UDPゴシック" panose="020B0400000000000000" pitchFamily="50" charset="-128"/>
                </a:rPr>
                <a:t>令和</a:t>
              </a:r>
              <a:r>
                <a:rPr lang="en-US" altLang="ja-JP" sz="2400" b="1" dirty="0">
                  <a:solidFill>
                    <a:srgbClr val="FF0000"/>
                  </a:solidFill>
                  <a:latin typeface="BIZ UDPゴシック" panose="020B0400000000000000" pitchFamily="50" charset="-128"/>
                  <a:ea typeface="BIZ UDPゴシック" panose="020B0400000000000000" pitchFamily="50" charset="-128"/>
                </a:rPr>
                <a:t>8</a:t>
              </a:r>
              <a:r>
                <a:rPr lang="ja-JP" altLang="en-US" sz="2400" b="1" dirty="0">
                  <a:solidFill>
                    <a:srgbClr val="FF0000"/>
                  </a:solidFill>
                  <a:latin typeface="BIZ UDPゴシック" panose="020B0400000000000000" pitchFamily="50" charset="-128"/>
                  <a:ea typeface="BIZ UDPゴシック" panose="020B0400000000000000" pitchFamily="50" charset="-128"/>
                </a:rPr>
                <a:t>年度申請　プレゼンテーション</a:t>
              </a:r>
              <a:endParaRPr lang="ja-JP" altLang="en-US" sz="4400" dirty="0"/>
            </a:p>
          </p:txBody>
        </p:sp>
      </p:grpSp>
      <p:sp>
        <p:nvSpPr>
          <p:cNvPr id="2" name="テキスト ボックス 1">
            <a:extLst>
              <a:ext uri="{FF2B5EF4-FFF2-40B4-BE49-F238E27FC236}">
                <a16:creationId xmlns:a16="http://schemas.microsoft.com/office/drawing/2014/main" id="{48C25763-B973-63BA-E43B-5BAAADA28776}"/>
              </a:ext>
            </a:extLst>
          </p:cNvPr>
          <p:cNvSpPr txBox="1"/>
          <p:nvPr/>
        </p:nvSpPr>
        <p:spPr>
          <a:xfrm>
            <a:off x="0" y="5419687"/>
            <a:ext cx="5419724" cy="1661993"/>
          </a:xfrm>
          <a:prstGeom prst="rect">
            <a:avLst/>
          </a:prstGeom>
          <a:noFill/>
        </p:spPr>
        <p:txBody>
          <a:bodyPr wrap="square" rtlCol="0">
            <a:spAutoFit/>
          </a:bodyPr>
          <a:lstStyle/>
          <a:p>
            <a:r>
              <a:rPr lang="en-US" altLang="ja-JP" sz="1200" dirty="0"/>
              <a:t>【</a:t>
            </a:r>
            <a:r>
              <a:rPr lang="ja-JP" altLang="en-US" sz="1200" dirty="0"/>
              <a:t>全体の注意事項</a:t>
            </a:r>
            <a:r>
              <a:rPr lang="en-US" altLang="ja-JP" sz="1200" dirty="0"/>
              <a:t>】</a:t>
            </a:r>
          </a:p>
          <a:p>
            <a:r>
              <a:rPr lang="en-US" altLang="ja-JP" sz="1200" dirty="0"/>
              <a:t>※</a:t>
            </a:r>
            <a:r>
              <a:rPr lang="ja-JP" altLang="en-US" sz="1200" dirty="0"/>
              <a:t>事業計画について、なるべく簡潔に記載ください。　　 </a:t>
            </a:r>
            <a:endParaRPr lang="en-US" altLang="ja-JP" sz="1200" dirty="0"/>
          </a:p>
          <a:p>
            <a:r>
              <a:rPr lang="ja-JP" altLang="en-US" sz="1200" dirty="0"/>
              <a:t>　（丁寧な記載より、簡潔な記載をお願いいたします。）</a:t>
            </a:r>
            <a:endParaRPr lang="en-US" altLang="ja-JP" sz="1200" dirty="0"/>
          </a:p>
          <a:p>
            <a:r>
              <a:rPr lang="en-US" altLang="ja-JP" sz="1200" dirty="0"/>
              <a:t>※</a:t>
            </a:r>
            <a:r>
              <a:rPr lang="ja-JP" altLang="en-US" sz="1200" dirty="0"/>
              <a:t>プレゼンテーション時間（</a:t>
            </a:r>
            <a:r>
              <a:rPr lang="en-US" altLang="ja-JP" sz="1200" dirty="0"/>
              <a:t>5</a:t>
            </a:r>
            <a:r>
              <a:rPr lang="ja-JP" altLang="en-US" sz="1200" dirty="0"/>
              <a:t>分～</a:t>
            </a:r>
            <a:r>
              <a:rPr lang="en-US" altLang="ja-JP" sz="1200" dirty="0"/>
              <a:t>10</a:t>
            </a:r>
            <a:r>
              <a:rPr lang="ja-JP" altLang="en-US" sz="1200" dirty="0"/>
              <a:t>分の予定）で説明可能な分量で記載ください。</a:t>
            </a:r>
            <a:endParaRPr lang="en-US" altLang="ja-JP" sz="1200" dirty="0"/>
          </a:p>
          <a:p>
            <a:r>
              <a:rPr lang="en-US" altLang="ja-JP" sz="1200" dirty="0"/>
              <a:t>※</a:t>
            </a:r>
            <a:r>
              <a:rPr lang="ja-JP" altLang="en-US" sz="1200" dirty="0"/>
              <a:t>文字のポイントは</a:t>
            </a:r>
            <a:r>
              <a:rPr lang="en-US" altLang="ja-JP" sz="1200" dirty="0"/>
              <a:t>10.</a:t>
            </a:r>
            <a:r>
              <a:rPr lang="ja-JP" altLang="en-US" sz="1200" dirty="0"/>
              <a:t>５以上で記載ください。</a:t>
            </a:r>
            <a:endParaRPr lang="en-US" altLang="ja-JP" sz="1200" dirty="0"/>
          </a:p>
          <a:p>
            <a:r>
              <a:rPr lang="en-US" altLang="ja-JP" sz="1200" dirty="0"/>
              <a:t>※</a:t>
            </a:r>
            <a:r>
              <a:rPr lang="ja-JP" altLang="en-US" sz="1200" dirty="0"/>
              <a:t>各ページの注意事項は、適宜消して、資料を作成ください</a:t>
            </a:r>
            <a:r>
              <a:rPr lang="ja-JP" altLang="en-US" sz="1050" dirty="0"/>
              <a:t>。</a:t>
            </a:r>
            <a:endParaRPr lang="en-US" altLang="ja-JP" sz="1050" dirty="0"/>
          </a:p>
          <a:p>
            <a:endParaRPr lang="ja-JP" altLang="en-US" dirty="0"/>
          </a:p>
        </p:txBody>
      </p:sp>
    </p:spTree>
    <p:extLst>
      <p:ext uri="{BB962C8B-B14F-4D97-AF65-F5344CB8AC3E}">
        <p14:creationId xmlns:p14="http://schemas.microsoft.com/office/powerpoint/2010/main" val="5149239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33353812-344A-8899-5E27-2AD51ACECC39}"/>
              </a:ext>
            </a:extLst>
          </p:cNvPr>
          <p:cNvSpPr>
            <a:spLocks noGrp="1"/>
          </p:cNvSpPr>
          <p:nvPr>
            <p:ph idx="1"/>
          </p:nvPr>
        </p:nvSpPr>
        <p:spPr>
          <a:xfrm>
            <a:off x="0" y="670718"/>
            <a:ext cx="9705975" cy="5516563"/>
          </a:xfrm>
        </p:spPr>
        <p:txBody>
          <a:bodyPr>
            <a:normAutofit/>
          </a:bodyPr>
          <a:lstStyle/>
          <a:p>
            <a:pPr marL="0" indent="0">
              <a:buNone/>
            </a:pPr>
            <a:r>
              <a:rPr lang="en-US" altLang="ja-JP" sz="1400" dirty="0">
                <a:latin typeface="+mn-ea"/>
              </a:rPr>
              <a:t>【</a:t>
            </a:r>
            <a:r>
              <a:rPr lang="ja-JP" altLang="en-US" sz="1400" dirty="0">
                <a:latin typeface="+mn-ea"/>
              </a:rPr>
              <a:t>注意事項</a:t>
            </a:r>
            <a:r>
              <a:rPr lang="en-US" altLang="ja-JP" sz="1400" dirty="0">
                <a:latin typeface="+mn-ea"/>
              </a:rPr>
              <a:t>】</a:t>
            </a:r>
          </a:p>
          <a:p>
            <a:pPr marL="0" indent="0">
              <a:buNone/>
            </a:pPr>
            <a:r>
              <a:rPr lang="en-US" altLang="ja-JP" sz="1400" dirty="0">
                <a:latin typeface="+mn-ea"/>
              </a:rPr>
              <a:t>※</a:t>
            </a:r>
            <a:r>
              <a:rPr lang="ja-JP" altLang="en-US" sz="1400" dirty="0">
                <a:latin typeface="+mn-ea"/>
              </a:rPr>
              <a:t>申請地域が３～</a:t>
            </a:r>
            <a:r>
              <a:rPr lang="en-US" altLang="ja-JP" sz="1400" dirty="0">
                <a:latin typeface="+mn-ea"/>
              </a:rPr>
              <a:t>5</a:t>
            </a:r>
            <a:r>
              <a:rPr lang="ja-JP" altLang="en-US" sz="1400" dirty="0">
                <a:latin typeface="+mn-ea"/>
              </a:rPr>
              <a:t>年後に目指す姿を記載ください。</a:t>
            </a:r>
            <a:endParaRPr lang="en-US" altLang="ja-JP" sz="1400" dirty="0">
              <a:latin typeface="+mn-ea"/>
            </a:endParaRPr>
          </a:p>
          <a:p>
            <a:pPr marL="0" indent="0">
              <a:buNone/>
            </a:pPr>
            <a:r>
              <a:rPr lang="en-US" altLang="ja-JP" sz="1400" dirty="0">
                <a:latin typeface="+mn-ea"/>
              </a:rPr>
              <a:t>※</a:t>
            </a:r>
            <a:r>
              <a:rPr lang="ja-JP" altLang="en-US" sz="1400" dirty="0">
                <a:latin typeface="+mn-ea"/>
              </a:rPr>
              <a:t>事業の対象地域について、記載ください。なお、今後、連携を考えている地域についても記載ください。</a:t>
            </a:r>
            <a:endParaRPr lang="en-US" altLang="ja-JP" sz="1400" dirty="0">
              <a:latin typeface="+mn-ea"/>
            </a:endParaRPr>
          </a:p>
          <a:p>
            <a:pPr marL="0" indent="0">
              <a:buNone/>
            </a:pPr>
            <a:r>
              <a:rPr lang="en-US" altLang="ja-JP" sz="1400" dirty="0">
                <a:latin typeface="+mn-ea"/>
              </a:rPr>
              <a:t>※</a:t>
            </a:r>
            <a:r>
              <a:rPr lang="ja-JP" altLang="en-US" sz="1400" dirty="0">
                <a:latin typeface="+mn-ea"/>
              </a:rPr>
              <a:t>本事業計画の核となる、申請地域ならではの文化及び来訪者に提供可能な文化体験を記載ください。</a:t>
            </a:r>
            <a:endParaRPr lang="en-US" altLang="ja-JP" sz="1400" dirty="0">
              <a:latin typeface="+mn-ea"/>
            </a:endParaRPr>
          </a:p>
          <a:p>
            <a:pPr marL="0" indent="0">
              <a:buNone/>
            </a:pPr>
            <a:r>
              <a:rPr lang="en-US" altLang="ja-JP" sz="1400" dirty="0">
                <a:latin typeface="+mn-ea"/>
              </a:rPr>
              <a:t>※</a:t>
            </a:r>
            <a:r>
              <a:rPr lang="ja-JP" altLang="en-US" sz="1400" dirty="0">
                <a:latin typeface="+mn-ea"/>
              </a:rPr>
              <a:t>上記の記載内容について、記載量の配分は自由にお決めください。</a:t>
            </a:r>
            <a:endParaRPr lang="en-US" altLang="ja-JP" sz="1400" dirty="0">
              <a:latin typeface="+mn-ea"/>
            </a:endParaRPr>
          </a:p>
          <a:p>
            <a:pPr marL="0" indent="0">
              <a:buNone/>
            </a:pPr>
            <a:r>
              <a:rPr lang="en-US" altLang="ja-JP" sz="1400" dirty="0">
                <a:latin typeface="+mn-ea"/>
              </a:rPr>
              <a:t>※</a:t>
            </a:r>
            <a:r>
              <a:rPr lang="ja-JP" altLang="en-US" sz="1400" dirty="0">
                <a:latin typeface="+mn-ea"/>
              </a:rPr>
              <a:t>必要に応じて、図や写真を使用ください。なお、ページ数は多くとも</a:t>
            </a:r>
            <a:r>
              <a:rPr lang="en-US" altLang="ja-JP" sz="1400" dirty="0">
                <a:latin typeface="+mn-ea"/>
              </a:rPr>
              <a:t>2</a:t>
            </a:r>
            <a:r>
              <a:rPr lang="ja-JP" altLang="en-US" sz="1400" dirty="0">
                <a:latin typeface="+mn-ea"/>
              </a:rPr>
              <a:t>枚まででお願いいたします。</a:t>
            </a:r>
            <a:endParaRPr lang="en-US" altLang="ja-JP" sz="1400" dirty="0">
              <a:latin typeface="+mn-ea"/>
            </a:endParaRPr>
          </a:p>
          <a:p>
            <a:pPr marL="0" indent="0">
              <a:buNone/>
            </a:pPr>
            <a:endParaRPr lang="en-US" altLang="ja-JP" sz="1600" dirty="0"/>
          </a:p>
          <a:p>
            <a:pPr marL="0" indent="0">
              <a:buNone/>
            </a:pPr>
            <a:endParaRPr lang="en-US" altLang="ja-JP" sz="1600" dirty="0"/>
          </a:p>
        </p:txBody>
      </p:sp>
      <p:sp>
        <p:nvSpPr>
          <p:cNvPr id="8" name="正方形/長方形 7">
            <a:extLst>
              <a:ext uri="{FF2B5EF4-FFF2-40B4-BE49-F238E27FC236}">
                <a16:creationId xmlns:a16="http://schemas.microsoft.com/office/drawing/2014/main" id="{AC0B93BF-6D8B-2498-4F21-FB4EF8F6C825}"/>
              </a:ext>
            </a:extLst>
          </p:cNvPr>
          <p:cNvSpPr/>
          <p:nvPr/>
        </p:nvSpPr>
        <p:spPr>
          <a:xfrm>
            <a:off x="19872" y="505283"/>
            <a:ext cx="9780814" cy="105963"/>
          </a:xfrm>
          <a:prstGeom prst="rect">
            <a:avLst/>
          </a:prstGeom>
          <a:solidFill>
            <a:srgbClr val="FF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9" name="タイトル 1">
            <a:extLst>
              <a:ext uri="{FF2B5EF4-FFF2-40B4-BE49-F238E27FC236}">
                <a16:creationId xmlns:a16="http://schemas.microsoft.com/office/drawing/2014/main" id="{0141402A-0190-D168-18F7-E34D8DE8803B}"/>
              </a:ext>
            </a:extLst>
          </p:cNvPr>
          <p:cNvSpPr txBox="1">
            <a:spLocks/>
          </p:cNvSpPr>
          <p:nvPr/>
        </p:nvSpPr>
        <p:spPr>
          <a:xfrm>
            <a:off x="0" y="0"/>
            <a:ext cx="11584709" cy="55826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000" b="1" dirty="0">
                <a:latin typeface="BIZ UDPゴシック" panose="020B0400000000000000" pitchFamily="50" charset="-128"/>
                <a:ea typeface="BIZ UDPゴシック" panose="020B0400000000000000" pitchFamily="50" charset="-128"/>
              </a:rPr>
              <a:t>目指す姿、対象地域、地域が持つ固有の文化及び来訪者に提供する文化体験</a:t>
            </a:r>
          </a:p>
        </p:txBody>
      </p:sp>
    </p:spTree>
    <p:extLst>
      <p:ext uri="{BB962C8B-B14F-4D97-AF65-F5344CB8AC3E}">
        <p14:creationId xmlns:p14="http://schemas.microsoft.com/office/powerpoint/2010/main" val="13386369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59444E-938F-E321-A481-C8DB27C2E457}"/>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DB1867D5-0F63-31CE-4C11-3916B7A359B6}"/>
              </a:ext>
            </a:extLst>
          </p:cNvPr>
          <p:cNvSpPr>
            <a:spLocks noGrp="1"/>
          </p:cNvSpPr>
          <p:nvPr>
            <p:ph type="title"/>
          </p:nvPr>
        </p:nvSpPr>
        <p:spPr>
          <a:xfrm>
            <a:off x="0" y="0"/>
            <a:ext cx="11584709" cy="558265"/>
          </a:xfrm>
        </p:spPr>
        <p:txBody>
          <a:bodyPr>
            <a:normAutofit/>
          </a:bodyPr>
          <a:lstStyle/>
          <a:p>
            <a:r>
              <a:rPr lang="ja-JP" altLang="en-US" sz="2400" b="1" dirty="0">
                <a:latin typeface="BIZ UDPゴシック" panose="020B0400000000000000" pitchFamily="50" charset="-128"/>
                <a:ea typeface="BIZ UDPゴシック" panose="020B0400000000000000" pitchFamily="50" charset="-128"/>
              </a:rPr>
              <a:t>事業実施体制図</a:t>
            </a:r>
          </a:p>
        </p:txBody>
      </p:sp>
      <p:sp>
        <p:nvSpPr>
          <p:cNvPr id="5" name="正方形/長方形 4">
            <a:extLst>
              <a:ext uri="{FF2B5EF4-FFF2-40B4-BE49-F238E27FC236}">
                <a16:creationId xmlns:a16="http://schemas.microsoft.com/office/drawing/2014/main" id="{C8826DF2-670A-F956-F51D-84AAE65FE0B1}"/>
              </a:ext>
            </a:extLst>
          </p:cNvPr>
          <p:cNvSpPr/>
          <p:nvPr/>
        </p:nvSpPr>
        <p:spPr>
          <a:xfrm>
            <a:off x="19872" y="505283"/>
            <a:ext cx="9780814" cy="105963"/>
          </a:xfrm>
          <a:prstGeom prst="rect">
            <a:avLst/>
          </a:prstGeom>
          <a:solidFill>
            <a:srgbClr val="FF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8" name="コンテンツ プレースホルダー 2">
            <a:extLst>
              <a:ext uri="{FF2B5EF4-FFF2-40B4-BE49-F238E27FC236}">
                <a16:creationId xmlns:a16="http://schemas.microsoft.com/office/drawing/2014/main" id="{265AEF38-60FB-8A6E-D0A1-F4AE1627A1AF}"/>
              </a:ext>
            </a:extLst>
          </p:cNvPr>
          <p:cNvSpPr txBox="1">
            <a:spLocks/>
          </p:cNvSpPr>
          <p:nvPr/>
        </p:nvSpPr>
        <p:spPr>
          <a:xfrm>
            <a:off x="0" y="670718"/>
            <a:ext cx="8931729" cy="523206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en-US" altLang="ja-JP" sz="1400" dirty="0"/>
              <a:t>【</a:t>
            </a:r>
            <a:r>
              <a:rPr lang="ja-JP" altLang="en-US" sz="1400" dirty="0"/>
              <a:t>注意事項</a:t>
            </a:r>
            <a:r>
              <a:rPr lang="en-US" altLang="ja-JP" sz="1400" dirty="0"/>
              <a:t>】</a:t>
            </a:r>
          </a:p>
          <a:p>
            <a:pPr marL="0" indent="0">
              <a:buNone/>
            </a:pPr>
            <a:r>
              <a:rPr lang="en-US" altLang="ja-JP" sz="1400" dirty="0"/>
              <a:t>※</a:t>
            </a:r>
            <a:r>
              <a:rPr lang="ja-JP" altLang="en-US" sz="1400" dirty="0"/>
              <a:t>本事業の実施体制図を記載ください。</a:t>
            </a:r>
            <a:endParaRPr lang="en-US" altLang="ja-JP" sz="1400" dirty="0"/>
          </a:p>
          <a:p>
            <a:pPr marL="0" indent="0">
              <a:buNone/>
            </a:pPr>
            <a:r>
              <a:rPr lang="en-US" altLang="ja-JP" sz="1400" dirty="0"/>
              <a:t>※</a:t>
            </a:r>
            <a:r>
              <a:rPr lang="ja-JP" altLang="en-US" sz="1400" dirty="0"/>
              <a:t>地域コーディネーターについては、必ず記載ください。</a:t>
            </a:r>
            <a:endParaRPr lang="en-US" altLang="ja-JP" sz="1400" dirty="0"/>
          </a:p>
          <a:p>
            <a:pPr marL="0" indent="0">
              <a:buNone/>
            </a:pPr>
            <a:r>
              <a:rPr lang="en-US" altLang="ja-JP" sz="1400" dirty="0"/>
              <a:t>※</a:t>
            </a:r>
            <a:r>
              <a:rPr lang="ja-JP" altLang="en-US" sz="1400" dirty="0"/>
              <a:t>今後、連携していくことを考えている団体・地域があれば、可能な範囲で記載ください。</a:t>
            </a:r>
            <a:endParaRPr lang="en-US" altLang="ja-JP" sz="1400" dirty="0"/>
          </a:p>
          <a:p>
            <a:pPr marL="0" indent="0">
              <a:buNone/>
            </a:pPr>
            <a:r>
              <a:rPr lang="en-US" altLang="ja-JP" sz="1400" dirty="0"/>
              <a:t>※</a:t>
            </a:r>
            <a:r>
              <a:rPr lang="ja-JP" altLang="en-US" sz="1400" dirty="0"/>
              <a:t>ページ数は増やさないようお願いいたします。</a:t>
            </a:r>
            <a:endParaRPr lang="en-US" altLang="ja-JP" sz="1400" dirty="0"/>
          </a:p>
        </p:txBody>
      </p:sp>
    </p:spTree>
    <p:extLst>
      <p:ext uri="{BB962C8B-B14F-4D97-AF65-F5344CB8AC3E}">
        <p14:creationId xmlns:p14="http://schemas.microsoft.com/office/powerpoint/2010/main" val="40167554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9E7E8E-7636-D431-E687-865E3836E3F9}"/>
            </a:ext>
          </a:extLst>
        </p:cNvPr>
        <p:cNvGrpSpPr/>
        <p:nvPr/>
      </p:nvGrpSpPr>
      <p:grpSpPr>
        <a:xfrm>
          <a:off x="0" y="0"/>
          <a:ext cx="0" cy="0"/>
          <a:chOff x="0" y="0"/>
          <a:chExt cx="0" cy="0"/>
        </a:xfrm>
      </p:grpSpPr>
      <p:sp>
        <p:nvSpPr>
          <p:cNvPr id="4" name="コンテンツ プレースホルダー 2">
            <a:extLst>
              <a:ext uri="{FF2B5EF4-FFF2-40B4-BE49-F238E27FC236}">
                <a16:creationId xmlns:a16="http://schemas.microsoft.com/office/drawing/2014/main" id="{E7D1281E-2ACB-2ACD-0B62-0F9F95C4FCA1}"/>
              </a:ext>
            </a:extLst>
          </p:cNvPr>
          <p:cNvSpPr txBox="1">
            <a:spLocks/>
          </p:cNvSpPr>
          <p:nvPr/>
        </p:nvSpPr>
        <p:spPr>
          <a:xfrm>
            <a:off x="-22897" y="673239"/>
            <a:ext cx="9585998" cy="184218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en-US" altLang="ja-JP" sz="1400" dirty="0"/>
              <a:t>【</a:t>
            </a:r>
            <a:r>
              <a:rPr lang="ja-JP" altLang="en-US" sz="1400" dirty="0"/>
              <a:t>注意事項</a:t>
            </a:r>
            <a:r>
              <a:rPr lang="en-US" altLang="ja-JP" sz="1400" dirty="0"/>
              <a:t>】</a:t>
            </a:r>
          </a:p>
          <a:p>
            <a:pPr marL="0" indent="0">
              <a:buNone/>
            </a:pPr>
            <a:r>
              <a:rPr lang="en-US" altLang="ja-JP" sz="1400" dirty="0"/>
              <a:t>※</a:t>
            </a:r>
            <a:r>
              <a:rPr lang="ja-JP" altLang="en-US" sz="1400" dirty="0"/>
              <a:t>事業期間のスケジュールを、申請書内の各補助事業単位（「</a:t>
            </a:r>
            <a:r>
              <a:rPr lang="en-US" altLang="ja-JP" sz="1400" dirty="0"/>
              <a:t>4-A-1</a:t>
            </a:r>
            <a:r>
              <a:rPr lang="ja-JP" altLang="en-US" sz="1400" dirty="0"/>
              <a:t>」</a:t>
            </a:r>
            <a:r>
              <a:rPr lang="en-US" altLang="ja-JP" sz="1400" dirty="0"/>
              <a:t>…</a:t>
            </a:r>
            <a:r>
              <a:rPr lang="ja-JP" altLang="en-US" sz="1400" dirty="0"/>
              <a:t>）で記載ください。</a:t>
            </a:r>
            <a:endParaRPr lang="en-US" altLang="ja-JP" sz="1400" dirty="0"/>
          </a:p>
          <a:p>
            <a:pPr marL="0" indent="0">
              <a:buNone/>
            </a:pPr>
            <a:r>
              <a:rPr lang="en-US" altLang="ja-JP" sz="1400" dirty="0"/>
              <a:t>※</a:t>
            </a:r>
            <a:r>
              <a:rPr lang="ja-JP" altLang="en-US" sz="1400" dirty="0"/>
              <a:t>事業期間は、申請地域が希望する期間（</a:t>
            </a:r>
            <a:r>
              <a:rPr lang="en-US" altLang="ja-JP" sz="1400" dirty="0"/>
              <a:t>3</a:t>
            </a:r>
            <a:r>
              <a:rPr lang="ja-JP" altLang="en-US" sz="1400" dirty="0"/>
              <a:t>～</a:t>
            </a:r>
            <a:r>
              <a:rPr lang="en-US" altLang="ja-JP" sz="1400" dirty="0"/>
              <a:t>5</a:t>
            </a:r>
            <a:r>
              <a:rPr lang="ja-JP" altLang="en-US" sz="1400" dirty="0"/>
              <a:t>年）で記載ください。（現時点で予定している範囲で構いません。）</a:t>
            </a:r>
            <a:endParaRPr lang="en-US" altLang="ja-JP" sz="1400" dirty="0"/>
          </a:p>
          <a:p>
            <a:pPr marL="0" indent="0">
              <a:buNone/>
            </a:pPr>
            <a:r>
              <a:rPr lang="ja-JP" altLang="en-US" sz="1400" dirty="0"/>
              <a:t>　</a:t>
            </a:r>
            <a:r>
              <a:rPr lang="en-US" altLang="ja-JP" sz="1400" dirty="0"/>
              <a:t>5</a:t>
            </a:r>
            <a:r>
              <a:rPr lang="ja-JP" altLang="en-US" sz="1400" dirty="0"/>
              <a:t>年間の支援を希望する場合は、</a:t>
            </a:r>
            <a:r>
              <a:rPr lang="en-US" altLang="ja-JP" sz="1400" dirty="0"/>
              <a:t>5</a:t>
            </a:r>
            <a:r>
              <a:rPr lang="ja-JP" altLang="en-US" sz="1400" dirty="0"/>
              <a:t>年間のスケジュールを記載ください。</a:t>
            </a:r>
            <a:endParaRPr lang="en-US" altLang="ja-JP" sz="1400" dirty="0"/>
          </a:p>
          <a:p>
            <a:pPr marL="0" indent="0">
              <a:buNone/>
            </a:pPr>
            <a:r>
              <a:rPr lang="en-US" altLang="ja-JP" sz="1400" dirty="0"/>
              <a:t>※</a:t>
            </a:r>
            <a:r>
              <a:rPr lang="ja-JP" altLang="en-US" sz="1400" dirty="0"/>
              <a:t>必要に応じて、図や写真を使用ください。なお、ページ数は増やさないようお願いいたします。</a:t>
            </a:r>
            <a:endParaRPr lang="en-US" altLang="ja-JP" sz="1400" dirty="0"/>
          </a:p>
        </p:txBody>
      </p:sp>
      <p:graphicFrame>
        <p:nvGraphicFramePr>
          <p:cNvPr id="6" name="表 5">
            <a:extLst>
              <a:ext uri="{FF2B5EF4-FFF2-40B4-BE49-F238E27FC236}">
                <a16:creationId xmlns:a16="http://schemas.microsoft.com/office/drawing/2014/main" id="{525B3A58-E6B0-966D-2302-DABBFDA2D02B}"/>
              </a:ext>
            </a:extLst>
          </p:cNvPr>
          <p:cNvGraphicFramePr>
            <a:graphicFrameLocks noGrp="1"/>
          </p:cNvGraphicFramePr>
          <p:nvPr>
            <p:extLst>
              <p:ext uri="{D42A27DB-BD31-4B8C-83A1-F6EECF244321}">
                <p14:modId xmlns:p14="http://schemas.microsoft.com/office/powerpoint/2010/main" val="144828378"/>
              </p:ext>
            </p:extLst>
          </p:nvPr>
        </p:nvGraphicFramePr>
        <p:xfrm>
          <a:off x="191496" y="3000486"/>
          <a:ext cx="9371606" cy="2956560"/>
        </p:xfrm>
        <a:graphic>
          <a:graphicData uri="http://schemas.openxmlformats.org/drawingml/2006/table">
            <a:tbl>
              <a:tblPr firstRow="1" bandRow="1">
                <a:tableStyleId>{5940675A-B579-460E-94D1-54222C63F5DA}</a:tableStyleId>
              </a:tblPr>
              <a:tblGrid>
                <a:gridCol w="955761">
                  <a:extLst>
                    <a:ext uri="{9D8B030D-6E8A-4147-A177-3AD203B41FA5}">
                      <a16:colId xmlns:a16="http://schemas.microsoft.com/office/drawing/2014/main" val="1025449939"/>
                    </a:ext>
                  </a:extLst>
                </a:gridCol>
                <a:gridCol w="1704584">
                  <a:extLst>
                    <a:ext uri="{9D8B030D-6E8A-4147-A177-3AD203B41FA5}">
                      <a16:colId xmlns:a16="http://schemas.microsoft.com/office/drawing/2014/main" val="1669876960"/>
                    </a:ext>
                  </a:extLst>
                </a:gridCol>
                <a:gridCol w="1656631">
                  <a:extLst>
                    <a:ext uri="{9D8B030D-6E8A-4147-A177-3AD203B41FA5}">
                      <a16:colId xmlns:a16="http://schemas.microsoft.com/office/drawing/2014/main" val="2042630749"/>
                    </a:ext>
                  </a:extLst>
                </a:gridCol>
                <a:gridCol w="1703771">
                  <a:extLst>
                    <a:ext uri="{9D8B030D-6E8A-4147-A177-3AD203B41FA5}">
                      <a16:colId xmlns:a16="http://schemas.microsoft.com/office/drawing/2014/main" val="934353129"/>
                    </a:ext>
                  </a:extLst>
                </a:gridCol>
                <a:gridCol w="1676834">
                  <a:extLst>
                    <a:ext uri="{9D8B030D-6E8A-4147-A177-3AD203B41FA5}">
                      <a16:colId xmlns:a16="http://schemas.microsoft.com/office/drawing/2014/main" val="3044095962"/>
                    </a:ext>
                  </a:extLst>
                </a:gridCol>
                <a:gridCol w="1674025">
                  <a:extLst>
                    <a:ext uri="{9D8B030D-6E8A-4147-A177-3AD203B41FA5}">
                      <a16:colId xmlns:a16="http://schemas.microsoft.com/office/drawing/2014/main" val="371567388"/>
                    </a:ext>
                  </a:extLst>
                </a:gridCol>
              </a:tblGrid>
              <a:tr h="434715">
                <a:tc>
                  <a:txBody>
                    <a:bodyPr/>
                    <a:lstStyle/>
                    <a:p>
                      <a:endParaRPr kumimoji="1" lang="ja-JP" altLang="en-US" dirty="0"/>
                    </a:p>
                  </a:txBody>
                  <a:tcPr/>
                </a:tc>
                <a:tc>
                  <a:txBody>
                    <a:bodyPr/>
                    <a:lstStyle/>
                    <a:p>
                      <a:pPr algn="ctr"/>
                      <a:r>
                        <a:rPr kumimoji="1" lang="en-US" altLang="ja-JP" sz="2400" dirty="0"/>
                        <a:t>R8</a:t>
                      </a:r>
                      <a:endParaRPr kumimoji="1" lang="ja-JP" altLang="en-US" sz="2400" dirty="0"/>
                    </a:p>
                  </a:txBody>
                  <a:tcPr/>
                </a:tc>
                <a:tc>
                  <a:txBody>
                    <a:bodyPr/>
                    <a:lstStyle/>
                    <a:p>
                      <a:pPr algn="ctr"/>
                      <a:r>
                        <a:rPr kumimoji="1" lang="en-US" altLang="ja-JP" sz="2400" dirty="0"/>
                        <a:t>R9</a:t>
                      </a:r>
                      <a:endParaRPr kumimoji="1" lang="ja-JP" altLang="en-US" sz="2400" dirty="0"/>
                    </a:p>
                  </a:txBody>
                  <a:tcPr/>
                </a:tc>
                <a:tc>
                  <a:txBody>
                    <a:bodyPr/>
                    <a:lstStyle/>
                    <a:p>
                      <a:pPr algn="ctr"/>
                      <a:r>
                        <a:rPr kumimoji="1" lang="en-US" altLang="ja-JP" sz="2400" dirty="0"/>
                        <a:t>R10</a:t>
                      </a:r>
                      <a:endParaRPr kumimoji="1" lang="ja-JP" altLang="en-US" sz="2400" dirty="0"/>
                    </a:p>
                  </a:txBody>
                  <a:tcPr/>
                </a:tc>
                <a:tc>
                  <a:txBody>
                    <a:bodyPr/>
                    <a:lstStyle/>
                    <a:p>
                      <a:pPr algn="ctr"/>
                      <a:r>
                        <a:rPr kumimoji="1" lang="en-US" altLang="ja-JP" sz="2400" dirty="0"/>
                        <a:t>R11</a:t>
                      </a:r>
                      <a:endParaRPr kumimoji="1" lang="ja-JP" altLang="en-US" sz="2400" dirty="0"/>
                    </a:p>
                  </a:txBody>
                  <a:tcPr/>
                </a:tc>
                <a:tc>
                  <a:txBody>
                    <a:bodyPr/>
                    <a:lstStyle/>
                    <a:p>
                      <a:pPr algn="ctr"/>
                      <a:r>
                        <a:rPr kumimoji="1" lang="en-US" altLang="ja-JP" sz="2400" dirty="0"/>
                        <a:t>R12</a:t>
                      </a:r>
                      <a:endParaRPr kumimoji="1" lang="ja-JP" altLang="en-US" sz="2400" dirty="0"/>
                    </a:p>
                  </a:txBody>
                  <a:tcPr/>
                </a:tc>
                <a:extLst>
                  <a:ext uri="{0D108BD9-81ED-4DB2-BD59-A6C34878D82A}">
                    <a16:rowId xmlns:a16="http://schemas.microsoft.com/office/drawing/2014/main" val="1082333292"/>
                  </a:ext>
                </a:extLst>
              </a:tr>
              <a:tr h="2498874">
                <a:tc>
                  <a:txBody>
                    <a:bodyPr/>
                    <a:lstStyle/>
                    <a:p>
                      <a:pPr algn="ctr"/>
                      <a:r>
                        <a:rPr kumimoji="1" lang="en-US" altLang="ja-JP" sz="2000" dirty="0"/>
                        <a:t>4-A-1</a:t>
                      </a:r>
                    </a:p>
                    <a:p>
                      <a:pPr algn="ctr"/>
                      <a:endParaRPr kumimoji="1" lang="en-US" altLang="ja-JP" sz="2000" dirty="0"/>
                    </a:p>
                    <a:p>
                      <a:pPr algn="ctr"/>
                      <a:endParaRPr kumimoji="1" lang="en-US" altLang="ja-JP" sz="2000" dirty="0"/>
                    </a:p>
                    <a:p>
                      <a:pPr algn="ctr"/>
                      <a:r>
                        <a:rPr kumimoji="1" lang="en-US" altLang="ja-JP" sz="2000" dirty="0"/>
                        <a:t>4-B-1</a:t>
                      </a:r>
                    </a:p>
                    <a:p>
                      <a:pPr algn="ctr"/>
                      <a:endParaRPr kumimoji="1" lang="en-US" altLang="ja-JP" sz="2000" dirty="0"/>
                    </a:p>
                    <a:p>
                      <a:pPr algn="ctr"/>
                      <a:endParaRPr kumimoji="1" lang="en-US" altLang="ja-JP" sz="2000" dirty="0"/>
                    </a:p>
                    <a:p>
                      <a:pPr algn="ctr"/>
                      <a:r>
                        <a:rPr kumimoji="1" lang="en-US" altLang="ja-JP" sz="2000" dirty="0"/>
                        <a:t>4-C-1</a:t>
                      </a:r>
                    </a:p>
                    <a:p>
                      <a:endParaRPr kumimoji="1" lang="en-US" altLang="ja-JP"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438087915"/>
                  </a:ext>
                </a:extLst>
              </a:tr>
            </a:tbl>
          </a:graphicData>
        </a:graphic>
      </p:graphicFrame>
      <p:sp>
        <p:nvSpPr>
          <p:cNvPr id="8" name="テキスト ボックス 7">
            <a:extLst>
              <a:ext uri="{FF2B5EF4-FFF2-40B4-BE49-F238E27FC236}">
                <a16:creationId xmlns:a16="http://schemas.microsoft.com/office/drawing/2014/main" id="{5A3D8942-6FED-0912-3421-6AE464845322}"/>
              </a:ext>
            </a:extLst>
          </p:cNvPr>
          <p:cNvSpPr txBox="1"/>
          <p:nvPr/>
        </p:nvSpPr>
        <p:spPr>
          <a:xfrm>
            <a:off x="-192681" y="2607916"/>
            <a:ext cx="1635617" cy="369332"/>
          </a:xfrm>
          <a:prstGeom prst="rect">
            <a:avLst/>
          </a:prstGeom>
          <a:noFill/>
        </p:spPr>
        <p:txBody>
          <a:bodyPr wrap="square" rtlCol="0">
            <a:spAutoFit/>
          </a:bodyPr>
          <a:lstStyle/>
          <a:p>
            <a:r>
              <a:rPr lang="ja-JP" altLang="en-US" dirty="0"/>
              <a:t>（様式例）</a:t>
            </a:r>
          </a:p>
        </p:txBody>
      </p:sp>
      <p:sp>
        <p:nvSpPr>
          <p:cNvPr id="9" name="テキスト ボックス 8">
            <a:extLst>
              <a:ext uri="{FF2B5EF4-FFF2-40B4-BE49-F238E27FC236}">
                <a16:creationId xmlns:a16="http://schemas.microsoft.com/office/drawing/2014/main" id="{AC9CE356-1E96-5EEF-8FC0-E1E9F472C70B}"/>
              </a:ext>
            </a:extLst>
          </p:cNvPr>
          <p:cNvSpPr txBox="1"/>
          <p:nvPr/>
        </p:nvSpPr>
        <p:spPr>
          <a:xfrm>
            <a:off x="528696" y="3763466"/>
            <a:ext cx="400110" cy="621115"/>
          </a:xfrm>
          <a:prstGeom prst="rect">
            <a:avLst/>
          </a:prstGeom>
          <a:noFill/>
        </p:spPr>
        <p:txBody>
          <a:bodyPr vert="eaVert" wrap="square" rtlCol="0">
            <a:spAutoFit/>
          </a:bodyPr>
          <a:lstStyle/>
          <a:p>
            <a:r>
              <a:rPr lang="en-US" altLang="ja-JP" sz="1400" dirty="0"/>
              <a:t>……</a:t>
            </a:r>
            <a:endParaRPr lang="ja-JP" altLang="en-US" sz="1400" dirty="0"/>
          </a:p>
        </p:txBody>
      </p:sp>
      <p:sp>
        <p:nvSpPr>
          <p:cNvPr id="14" name="矢印: 五方向 13">
            <a:extLst>
              <a:ext uri="{FF2B5EF4-FFF2-40B4-BE49-F238E27FC236}">
                <a16:creationId xmlns:a16="http://schemas.microsoft.com/office/drawing/2014/main" id="{82DBA18C-9A25-A916-EE69-AA7C7029A28A}"/>
              </a:ext>
            </a:extLst>
          </p:cNvPr>
          <p:cNvSpPr/>
          <p:nvPr/>
        </p:nvSpPr>
        <p:spPr>
          <a:xfrm>
            <a:off x="1220196" y="3623645"/>
            <a:ext cx="820332" cy="139821"/>
          </a:xfrm>
          <a:prstGeom prst="homePlate">
            <a:avLst/>
          </a:prstGeom>
          <a:solidFill>
            <a:schemeClr val="tx2">
              <a:lumMod val="50000"/>
              <a:lumOff val="5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5" name="テキスト ボックス 14">
            <a:extLst>
              <a:ext uri="{FF2B5EF4-FFF2-40B4-BE49-F238E27FC236}">
                <a16:creationId xmlns:a16="http://schemas.microsoft.com/office/drawing/2014/main" id="{E40838DC-CA0E-7371-0666-0667FC9379ED}"/>
              </a:ext>
            </a:extLst>
          </p:cNvPr>
          <p:cNvSpPr txBox="1"/>
          <p:nvPr/>
        </p:nvSpPr>
        <p:spPr>
          <a:xfrm>
            <a:off x="528696" y="4661742"/>
            <a:ext cx="400110" cy="621115"/>
          </a:xfrm>
          <a:prstGeom prst="rect">
            <a:avLst/>
          </a:prstGeom>
          <a:noFill/>
        </p:spPr>
        <p:txBody>
          <a:bodyPr vert="eaVert" wrap="square" rtlCol="0">
            <a:spAutoFit/>
          </a:bodyPr>
          <a:lstStyle/>
          <a:p>
            <a:r>
              <a:rPr lang="en-US" altLang="ja-JP" sz="1400" dirty="0"/>
              <a:t>……</a:t>
            </a:r>
            <a:endParaRPr lang="ja-JP" altLang="en-US" sz="1400" dirty="0"/>
          </a:p>
        </p:txBody>
      </p:sp>
      <p:sp>
        <p:nvSpPr>
          <p:cNvPr id="16" name="テキスト ボックス 15">
            <a:extLst>
              <a:ext uri="{FF2B5EF4-FFF2-40B4-BE49-F238E27FC236}">
                <a16:creationId xmlns:a16="http://schemas.microsoft.com/office/drawing/2014/main" id="{4C85E4C5-52D8-15A3-F056-8BF16DE1B3D2}"/>
              </a:ext>
            </a:extLst>
          </p:cNvPr>
          <p:cNvSpPr txBox="1"/>
          <p:nvPr/>
        </p:nvSpPr>
        <p:spPr>
          <a:xfrm>
            <a:off x="523892" y="5563646"/>
            <a:ext cx="400110" cy="621115"/>
          </a:xfrm>
          <a:prstGeom prst="rect">
            <a:avLst/>
          </a:prstGeom>
          <a:noFill/>
        </p:spPr>
        <p:txBody>
          <a:bodyPr vert="eaVert" wrap="square" rtlCol="0">
            <a:spAutoFit/>
          </a:bodyPr>
          <a:lstStyle/>
          <a:p>
            <a:r>
              <a:rPr lang="en-US" altLang="ja-JP" sz="1400" dirty="0"/>
              <a:t>……</a:t>
            </a:r>
            <a:endParaRPr lang="ja-JP" altLang="en-US" sz="1400" dirty="0"/>
          </a:p>
        </p:txBody>
      </p:sp>
      <p:sp>
        <p:nvSpPr>
          <p:cNvPr id="17" name="矢印: 山形 16">
            <a:extLst>
              <a:ext uri="{FF2B5EF4-FFF2-40B4-BE49-F238E27FC236}">
                <a16:creationId xmlns:a16="http://schemas.microsoft.com/office/drawing/2014/main" id="{48B53BF1-2C87-8C3A-C31F-09BBA67180BF}"/>
              </a:ext>
            </a:extLst>
          </p:cNvPr>
          <p:cNvSpPr/>
          <p:nvPr/>
        </p:nvSpPr>
        <p:spPr>
          <a:xfrm>
            <a:off x="2129369" y="3623645"/>
            <a:ext cx="820332" cy="139821"/>
          </a:xfrm>
          <a:prstGeom prst="chevron">
            <a:avLst/>
          </a:prstGeom>
          <a:solidFill>
            <a:schemeClr val="tx2">
              <a:lumMod val="50000"/>
              <a:lumOff val="5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18" name="矢印: 山形 17">
            <a:extLst>
              <a:ext uri="{FF2B5EF4-FFF2-40B4-BE49-F238E27FC236}">
                <a16:creationId xmlns:a16="http://schemas.microsoft.com/office/drawing/2014/main" id="{47CFABA2-BA77-9A23-49B7-CB0313E3E25D}"/>
              </a:ext>
            </a:extLst>
          </p:cNvPr>
          <p:cNvSpPr/>
          <p:nvPr/>
        </p:nvSpPr>
        <p:spPr>
          <a:xfrm>
            <a:off x="3783046" y="5412620"/>
            <a:ext cx="2102346" cy="139822"/>
          </a:xfrm>
          <a:prstGeom prst="chevron">
            <a:avLst/>
          </a:prstGeom>
          <a:solidFill>
            <a:schemeClr val="tx2">
              <a:lumMod val="50000"/>
              <a:lumOff val="5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19" name="矢印: 五方向 18">
            <a:extLst>
              <a:ext uri="{FF2B5EF4-FFF2-40B4-BE49-F238E27FC236}">
                <a16:creationId xmlns:a16="http://schemas.microsoft.com/office/drawing/2014/main" id="{3E07D13C-3A81-28DE-BBD6-6EEC614D246E}"/>
              </a:ext>
            </a:extLst>
          </p:cNvPr>
          <p:cNvSpPr/>
          <p:nvPr/>
        </p:nvSpPr>
        <p:spPr>
          <a:xfrm>
            <a:off x="2873873" y="5416872"/>
            <a:ext cx="814094" cy="127385"/>
          </a:xfrm>
          <a:prstGeom prst="homePlate">
            <a:avLst/>
          </a:prstGeom>
          <a:solidFill>
            <a:schemeClr val="tx2">
              <a:lumMod val="50000"/>
              <a:lumOff val="5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0" name="矢印: 山形 19">
            <a:extLst>
              <a:ext uri="{FF2B5EF4-FFF2-40B4-BE49-F238E27FC236}">
                <a16:creationId xmlns:a16="http://schemas.microsoft.com/office/drawing/2014/main" id="{B02611C7-E325-80F1-5A01-C98FCFE9F21B}"/>
              </a:ext>
            </a:extLst>
          </p:cNvPr>
          <p:cNvSpPr/>
          <p:nvPr/>
        </p:nvSpPr>
        <p:spPr>
          <a:xfrm>
            <a:off x="3191013" y="4484368"/>
            <a:ext cx="2102345" cy="139822"/>
          </a:xfrm>
          <a:prstGeom prst="chevron">
            <a:avLst/>
          </a:prstGeom>
          <a:solidFill>
            <a:schemeClr val="tx2">
              <a:lumMod val="50000"/>
              <a:lumOff val="5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21" name="矢印: 山形 20">
            <a:extLst>
              <a:ext uri="{FF2B5EF4-FFF2-40B4-BE49-F238E27FC236}">
                <a16:creationId xmlns:a16="http://schemas.microsoft.com/office/drawing/2014/main" id="{505AE8F6-6C65-9AFF-1718-78C7A40B3300}"/>
              </a:ext>
            </a:extLst>
          </p:cNvPr>
          <p:cNvSpPr/>
          <p:nvPr/>
        </p:nvSpPr>
        <p:spPr>
          <a:xfrm>
            <a:off x="3191013" y="3623644"/>
            <a:ext cx="3381237" cy="139822"/>
          </a:xfrm>
          <a:prstGeom prst="chevron">
            <a:avLst/>
          </a:prstGeom>
          <a:solidFill>
            <a:schemeClr val="tx2">
              <a:lumMod val="50000"/>
              <a:lumOff val="5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22" name="矢印: 五方向 21">
            <a:extLst>
              <a:ext uri="{FF2B5EF4-FFF2-40B4-BE49-F238E27FC236}">
                <a16:creationId xmlns:a16="http://schemas.microsoft.com/office/drawing/2014/main" id="{27B56F90-36C8-E56F-C94A-8213462973E3}"/>
              </a:ext>
            </a:extLst>
          </p:cNvPr>
          <p:cNvSpPr/>
          <p:nvPr/>
        </p:nvSpPr>
        <p:spPr>
          <a:xfrm>
            <a:off x="2281841" y="4484368"/>
            <a:ext cx="739433" cy="139823"/>
          </a:xfrm>
          <a:prstGeom prst="homePlate">
            <a:avLst/>
          </a:prstGeom>
          <a:solidFill>
            <a:schemeClr val="tx2">
              <a:lumMod val="50000"/>
              <a:lumOff val="5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 name="タイトル 1">
            <a:extLst>
              <a:ext uri="{FF2B5EF4-FFF2-40B4-BE49-F238E27FC236}">
                <a16:creationId xmlns:a16="http://schemas.microsoft.com/office/drawing/2014/main" id="{58D97EA4-017B-B098-EF37-D6E1D2C43FED}"/>
              </a:ext>
            </a:extLst>
          </p:cNvPr>
          <p:cNvSpPr txBox="1">
            <a:spLocks/>
          </p:cNvSpPr>
          <p:nvPr/>
        </p:nvSpPr>
        <p:spPr>
          <a:xfrm>
            <a:off x="0" y="0"/>
            <a:ext cx="11584709" cy="55826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400" b="1" dirty="0">
                <a:latin typeface="BIZ UDPゴシック" panose="020B0400000000000000" pitchFamily="50" charset="-128"/>
                <a:ea typeface="BIZ UDPゴシック" panose="020B0400000000000000" pitchFamily="50" charset="-128"/>
              </a:rPr>
              <a:t>事業期間（３～５年）のスケジュール</a:t>
            </a:r>
          </a:p>
        </p:txBody>
      </p:sp>
      <p:sp>
        <p:nvSpPr>
          <p:cNvPr id="7" name="正方形/長方形 6">
            <a:extLst>
              <a:ext uri="{FF2B5EF4-FFF2-40B4-BE49-F238E27FC236}">
                <a16:creationId xmlns:a16="http://schemas.microsoft.com/office/drawing/2014/main" id="{69526B17-1681-4757-ED91-133F0F4BDF8E}"/>
              </a:ext>
            </a:extLst>
          </p:cNvPr>
          <p:cNvSpPr/>
          <p:nvPr/>
        </p:nvSpPr>
        <p:spPr>
          <a:xfrm>
            <a:off x="19872" y="505283"/>
            <a:ext cx="9780814" cy="105963"/>
          </a:xfrm>
          <a:prstGeom prst="rect">
            <a:avLst/>
          </a:prstGeom>
          <a:solidFill>
            <a:srgbClr val="FF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Tree>
    <p:extLst>
      <p:ext uri="{BB962C8B-B14F-4D97-AF65-F5344CB8AC3E}">
        <p14:creationId xmlns:p14="http://schemas.microsoft.com/office/powerpoint/2010/main" val="36441373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88BAD0-54FF-0EB7-D2A7-FAA840DA070C}"/>
            </a:ext>
          </a:extLst>
        </p:cNvPr>
        <p:cNvGrpSpPr/>
        <p:nvPr/>
      </p:nvGrpSpPr>
      <p:grpSpPr>
        <a:xfrm>
          <a:off x="0" y="0"/>
          <a:ext cx="0" cy="0"/>
          <a:chOff x="0" y="0"/>
          <a:chExt cx="0" cy="0"/>
        </a:xfrm>
      </p:grpSpPr>
      <p:sp>
        <p:nvSpPr>
          <p:cNvPr id="4" name="コンテンツ プレースホルダー 2">
            <a:extLst>
              <a:ext uri="{FF2B5EF4-FFF2-40B4-BE49-F238E27FC236}">
                <a16:creationId xmlns:a16="http://schemas.microsoft.com/office/drawing/2014/main" id="{1E0AF69B-4B21-9D99-2202-BDE9278C8C75}"/>
              </a:ext>
            </a:extLst>
          </p:cNvPr>
          <p:cNvSpPr txBox="1">
            <a:spLocks/>
          </p:cNvSpPr>
          <p:nvPr/>
        </p:nvSpPr>
        <p:spPr>
          <a:xfrm>
            <a:off x="19872" y="670718"/>
            <a:ext cx="8994776" cy="55165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en-US" altLang="ja-JP" sz="1400" dirty="0"/>
              <a:t>【</a:t>
            </a:r>
            <a:r>
              <a:rPr lang="ja-JP" altLang="en-US" sz="1400" dirty="0"/>
              <a:t>注意事項</a:t>
            </a:r>
            <a:r>
              <a:rPr lang="en-US" altLang="ja-JP" sz="1400" dirty="0"/>
              <a:t>】</a:t>
            </a:r>
          </a:p>
          <a:p>
            <a:pPr marL="0" indent="0">
              <a:buNone/>
            </a:pPr>
            <a:r>
              <a:rPr lang="en-US" altLang="ja-JP" sz="1400" dirty="0"/>
              <a:t>※</a:t>
            </a:r>
            <a:r>
              <a:rPr lang="ja-JP" altLang="en-US" sz="1400" dirty="0"/>
              <a:t>申請書の「</a:t>
            </a:r>
            <a:r>
              <a:rPr lang="en-US" altLang="ja-JP" sz="1400" dirty="0"/>
              <a:t>4-A</a:t>
            </a:r>
            <a:r>
              <a:rPr lang="ja-JP" altLang="en-US" sz="1400" dirty="0"/>
              <a:t>」に記載の</a:t>
            </a:r>
            <a:r>
              <a:rPr lang="ja-JP" altLang="en-US" sz="1400" dirty="0">
                <a:latin typeface="+mn-ea"/>
              </a:rPr>
              <a:t>「観光拠点の形成を主導する人材等の確保育成」について、全体像を記載ください。</a:t>
            </a:r>
            <a:endParaRPr lang="en-US" altLang="ja-JP" sz="1400" dirty="0">
              <a:latin typeface="+mn-ea"/>
            </a:endParaRPr>
          </a:p>
          <a:p>
            <a:pPr marL="0" indent="0">
              <a:buNone/>
            </a:pPr>
            <a:r>
              <a:rPr lang="en-US" altLang="ja-JP" sz="1400" dirty="0"/>
              <a:t>※</a:t>
            </a:r>
            <a:r>
              <a:rPr lang="ja-JP" altLang="en-US" sz="1400" dirty="0"/>
              <a:t>地域コーディネーターについては、必ず記載ください。（可能であれば、所属・氏名も記載ください。）</a:t>
            </a:r>
            <a:endParaRPr lang="en-US" altLang="ja-JP" sz="1400" dirty="0"/>
          </a:p>
          <a:p>
            <a:pPr marL="0" indent="0">
              <a:buNone/>
            </a:pPr>
            <a:r>
              <a:rPr lang="en-US" altLang="ja-JP" sz="1400" dirty="0"/>
              <a:t>※</a:t>
            </a:r>
            <a:r>
              <a:rPr lang="ja-JP" altLang="en-US" sz="1400" dirty="0"/>
              <a:t>上記の記載内容について、記載量の配分は自由にお決めください。</a:t>
            </a:r>
            <a:endParaRPr lang="en-US" altLang="ja-JP" sz="1400" dirty="0"/>
          </a:p>
          <a:p>
            <a:pPr marL="0" indent="0">
              <a:buNone/>
            </a:pPr>
            <a:r>
              <a:rPr lang="en-US" altLang="ja-JP" sz="1400" dirty="0"/>
              <a:t>※</a:t>
            </a:r>
            <a:r>
              <a:rPr lang="ja-JP" altLang="en-US" sz="1400" dirty="0"/>
              <a:t>必要に応じて、図や写真を使用ください。なお、ページ数は増やさないようお願いいたします。</a:t>
            </a:r>
            <a:endParaRPr lang="en-US" altLang="ja-JP" sz="1800" dirty="0"/>
          </a:p>
        </p:txBody>
      </p:sp>
      <p:sp>
        <p:nvSpPr>
          <p:cNvPr id="3" name="タイトル 1">
            <a:extLst>
              <a:ext uri="{FF2B5EF4-FFF2-40B4-BE49-F238E27FC236}">
                <a16:creationId xmlns:a16="http://schemas.microsoft.com/office/drawing/2014/main" id="{A1DD4D0A-158E-33AD-55A4-D80F2459CBFC}"/>
              </a:ext>
            </a:extLst>
          </p:cNvPr>
          <p:cNvSpPr txBox="1">
            <a:spLocks/>
          </p:cNvSpPr>
          <p:nvPr/>
        </p:nvSpPr>
        <p:spPr>
          <a:xfrm>
            <a:off x="0" y="0"/>
            <a:ext cx="11584709" cy="55826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400" b="1" dirty="0">
                <a:latin typeface="BIZ UDPゴシック" panose="020B0400000000000000" pitchFamily="50" charset="-128"/>
                <a:ea typeface="BIZ UDPゴシック" panose="020B0400000000000000" pitchFamily="50" charset="-128"/>
              </a:rPr>
              <a:t>補助事業「</a:t>
            </a:r>
            <a:r>
              <a:rPr lang="en-US" altLang="ja-JP" sz="2400" b="1" dirty="0">
                <a:latin typeface="BIZ UDPゴシック" panose="020B0400000000000000" pitchFamily="50" charset="-128"/>
                <a:ea typeface="BIZ UDPゴシック" panose="020B0400000000000000" pitchFamily="50" charset="-128"/>
              </a:rPr>
              <a:t>4</a:t>
            </a:r>
            <a:r>
              <a:rPr lang="ja-JP" altLang="en-US" sz="2400" b="1" dirty="0">
                <a:latin typeface="BIZ UDPゴシック" panose="020B0400000000000000" pitchFamily="50" charset="-128"/>
                <a:ea typeface="BIZ UDPゴシック" panose="020B0400000000000000" pitchFamily="50" charset="-128"/>
              </a:rPr>
              <a:t>－</a:t>
            </a:r>
            <a:r>
              <a:rPr lang="en-US" altLang="ja-JP" sz="2400" b="1" dirty="0">
                <a:latin typeface="BIZ UDPゴシック" panose="020B0400000000000000" pitchFamily="50" charset="-128"/>
                <a:ea typeface="BIZ UDPゴシック" panose="020B0400000000000000" pitchFamily="50" charset="-128"/>
              </a:rPr>
              <a:t>A</a:t>
            </a:r>
            <a:r>
              <a:rPr lang="ja-JP" altLang="en-US" sz="2400" b="1" dirty="0">
                <a:latin typeface="BIZ UDPゴシック" panose="020B0400000000000000" pitchFamily="50" charset="-128"/>
                <a:ea typeface="BIZ UDPゴシック" panose="020B0400000000000000" pitchFamily="50" charset="-128"/>
              </a:rPr>
              <a:t>：観光拠点の形成を主導する人材等の確保育成」</a:t>
            </a:r>
          </a:p>
        </p:txBody>
      </p:sp>
      <p:sp>
        <p:nvSpPr>
          <p:cNvPr id="6" name="正方形/長方形 5">
            <a:extLst>
              <a:ext uri="{FF2B5EF4-FFF2-40B4-BE49-F238E27FC236}">
                <a16:creationId xmlns:a16="http://schemas.microsoft.com/office/drawing/2014/main" id="{E0B51291-5F68-683C-04EF-D15A65061872}"/>
              </a:ext>
            </a:extLst>
          </p:cNvPr>
          <p:cNvSpPr/>
          <p:nvPr/>
        </p:nvSpPr>
        <p:spPr>
          <a:xfrm>
            <a:off x="19872" y="505283"/>
            <a:ext cx="9780814" cy="105963"/>
          </a:xfrm>
          <a:prstGeom prst="rect">
            <a:avLst/>
          </a:prstGeom>
          <a:solidFill>
            <a:srgbClr val="FF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Tree>
    <p:extLst>
      <p:ext uri="{BB962C8B-B14F-4D97-AF65-F5344CB8AC3E}">
        <p14:creationId xmlns:p14="http://schemas.microsoft.com/office/powerpoint/2010/main" val="5899260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1FADB3-350E-7867-F960-CABFE34CF85F}"/>
            </a:ext>
          </a:extLst>
        </p:cNvPr>
        <p:cNvGrpSpPr/>
        <p:nvPr/>
      </p:nvGrpSpPr>
      <p:grpSpPr>
        <a:xfrm>
          <a:off x="0" y="0"/>
          <a:ext cx="0" cy="0"/>
          <a:chOff x="0" y="0"/>
          <a:chExt cx="0" cy="0"/>
        </a:xfrm>
      </p:grpSpPr>
      <p:sp>
        <p:nvSpPr>
          <p:cNvPr id="4" name="コンテンツ プレースホルダー 2">
            <a:extLst>
              <a:ext uri="{FF2B5EF4-FFF2-40B4-BE49-F238E27FC236}">
                <a16:creationId xmlns:a16="http://schemas.microsoft.com/office/drawing/2014/main" id="{E8923C6E-67A7-02C2-FC86-7929DC3B4482}"/>
              </a:ext>
            </a:extLst>
          </p:cNvPr>
          <p:cNvSpPr txBox="1">
            <a:spLocks/>
          </p:cNvSpPr>
          <p:nvPr/>
        </p:nvSpPr>
        <p:spPr>
          <a:xfrm>
            <a:off x="0" y="670718"/>
            <a:ext cx="9534525" cy="55165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en-US" altLang="ja-JP" sz="1400" dirty="0"/>
              <a:t>【</a:t>
            </a:r>
            <a:r>
              <a:rPr lang="ja-JP" altLang="en-US" sz="1400" dirty="0"/>
              <a:t>注意事項</a:t>
            </a:r>
            <a:r>
              <a:rPr lang="en-US" altLang="ja-JP" sz="1400" dirty="0"/>
              <a:t>】</a:t>
            </a:r>
          </a:p>
          <a:p>
            <a:pPr marL="0" indent="0">
              <a:buNone/>
            </a:pPr>
            <a:r>
              <a:rPr lang="en-US" altLang="ja-JP" sz="1400" dirty="0"/>
              <a:t>※</a:t>
            </a:r>
            <a:r>
              <a:rPr lang="ja-JP" altLang="en-US" sz="1400" dirty="0"/>
              <a:t>申請書の「</a:t>
            </a:r>
            <a:r>
              <a:rPr lang="en-US" altLang="ja-JP" sz="1400" dirty="0"/>
              <a:t>4-B</a:t>
            </a:r>
            <a:r>
              <a:rPr lang="ja-JP" altLang="en-US" sz="1400" dirty="0"/>
              <a:t>」に記載の</a:t>
            </a:r>
            <a:r>
              <a:rPr lang="ja-JP" altLang="en-US" sz="1400" dirty="0">
                <a:latin typeface="+mn-ea"/>
              </a:rPr>
              <a:t>「文化体験の提供に必要な施設・設備の整備」について、全体像を記載ください。</a:t>
            </a:r>
            <a:endParaRPr lang="en-US" altLang="ja-JP" sz="1400" dirty="0">
              <a:latin typeface="+mn-ea"/>
            </a:endParaRPr>
          </a:p>
          <a:p>
            <a:pPr marL="0" indent="0">
              <a:buNone/>
            </a:pPr>
            <a:r>
              <a:rPr lang="en-US" altLang="ja-JP" sz="1400" dirty="0"/>
              <a:t>※</a:t>
            </a:r>
            <a:r>
              <a:rPr lang="ja-JP" altLang="en-US" sz="1400" dirty="0"/>
              <a:t>上記の記載内容について、記載量の配分は自由にお決めください。</a:t>
            </a:r>
            <a:endParaRPr lang="en-US" altLang="ja-JP" sz="1400" dirty="0"/>
          </a:p>
          <a:p>
            <a:pPr marL="0" indent="0">
              <a:buNone/>
            </a:pPr>
            <a:r>
              <a:rPr lang="en-US" altLang="ja-JP" sz="1400" dirty="0"/>
              <a:t>※</a:t>
            </a:r>
            <a:r>
              <a:rPr lang="ja-JP" altLang="en-US" sz="1400" dirty="0"/>
              <a:t>必要に応じて、図や写真を使用ください。なお、ページ数は増やさないようお願いいたします。</a:t>
            </a:r>
            <a:endParaRPr lang="en-US" altLang="ja-JP" sz="1400" dirty="0"/>
          </a:p>
          <a:p>
            <a:pPr marL="0" indent="0">
              <a:buNone/>
            </a:pPr>
            <a:endParaRPr lang="en-US" altLang="ja-JP" sz="1600" dirty="0">
              <a:latin typeface="+mn-ea"/>
            </a:endParaRPr>
          </a:p>
        </p:txBody>
      </p:sp>
      <p:sp>
        <p:nvSpPr>
          <p:cNvPr id="3" name="タイトル 1">
            <a:extLst>
              <a:ext uri="{FF2B5EF4-FFF2-40B4-BE49-F238E27FC236}">
                <a16:creationId xmlns:a16="http://schemas.microsoft.com/office/drawing/2014/main" id="{F679981C-90EB-C7B9-EF98-7C207027461B}"/>
              </a:ext>
            </a:extLst>
          </p:cNvPr>
          <p:cNvSpPr txBox="1">
            <a:spLocks/>
          </p:cNvSpPr>
          <p:nvPr/>
        </p:nvSpPr>
        <p:spPr>
          <a:xfrm>
            <a:off x="0" y="0"/>
            <a:ext cx="11584709" cy="55826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400" b="1" dirty="0">
                <a:latin typeface="BIZ UDPゴシック" panose="020B0400000000000000" pitchFamily="50" charset="-128"/>
                <a:ea typeface="BIZ UDPゴシック" panose="020B0400000000000000" pitchFamily="50" charset="-128"/>
              </a:rPr>
              <a:t>補助事業「</a:t>
            </a:r>
            <a:r>
              <a:rPr lang="en-US" altLang="ja-JP" sz="2400" b="1" dirty="0">
                <a:latin typeface="BIZ UDPゴシック" panose="020B0400000000000000" pitchFamily="50" charset="-128"/>
                <a:ea typeface="BIZ UDPゴシック" panose="020B0400000000000000" pitchFamily="50" charset="-128"/>
              </a:rPr>
              <a:t>4</a:t>
            </a:r>
            <a:r>
              <a:rPr lang="ja-JP" altLang="en-US" sz="2400" b="1" dirty="0">
                <a:latin typeface="BIZ UDPゴシック" panose="020B0400000000000000" pitchFamily="50" charset="-128"/>
                <a:ea typeface="BIZ UDPゴシック" panose="020B0400000000000000" pitchFamily="50" charset="-128"/>
              </a:rPr>
              <a:t>－</a:t>
            </a:r>
            <a:r>
              <a:rPr lang="en-US" altLang="ja-JP" sz="2400" b="1" dirty="0">
                <a:latin typeface="BIZ UDPゴシック" panose="020B0400000000000000" pitchFamily="50" charset="-128"/>
                <a:ea typeface="BIZ UDPゴシック" panose="020B0400000000000000" pitchFamily="50" charset="-128"/>
              </a:rPr>
              <a:t>B</a:t>
            </a:r>
            <a:r>
              <a:rPr lang="ja-JP" altLang="en-US" sz="2400" b="1" dirty="0">
                <a:latin typeface="BIZ UDPゴシック" panose="020B0400000000000000" pitchFamily="50" charset="-128"/>
                <a:ea typeface="BIZ UDPゴシック" panose="020B0400000000000000" pitchFamily="50" charset="-128"/>
              </a:rPr>
              <a:t>：文化体験の提供に必要な施設・設備のｃ整備」</a:t>
            </a:r>
          </a:p>
        </p:txBody>
      </p:sp>
      <p:sp>
        <p:nvSpPr>
          <p:cNvPr id="6" name="正方形/長方形 5">
            <a:extLst>
              <a:ext uri="{FF2B5EF4-FFF2-40B4-BE49-F238E27FC236}">
                <a16:creationId xmlns:a16="http://schemas.microsoft.com/office/drawing/2014/main" id="{5BF84398-A7E5-0858-458D-503A68252D94}"/>
              </a:ext>
            </a:extLst>
          </p:cNvPr>
          <p:cNvSpPr/>
          <p:nvPr/>
        </p:nvSpPr>
        <p:spPr>
          <a:xfrm>
            <a:off x="19872" y="505283"/>
            <a:ext cx="9780814" cy="105963"/>
          </a:xfrm>
          <a:prstGeom prst="rect">
            <a:avLst/>
          </a:prstGeom>
          <a:solidFill>
            <a:srgbClr val="FF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Tree>
    <p:extLst>
      <p:ext uri="{BB962C8B-B14F-4D97-AF65-F5344CB8AC3E}">
        <p14:creationId xmlns:p14="http://schemas.microsoft.com/office/powerpoint/2010/main" val="1102066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869235-C669-EB8B-3CFD-8F0F22665FFD}"/>
            </a:ext>
          </a:extLst>
        </p:cNvPr>
        <p:cNvGrpSpPr/>
        <p:nvPr/>
      </p:nvGrpSpPr>
      <p:grpSpPr>
        <a:xfrm>
          <a:off x="0" y="0"/>
          <a:ext cx="0" cy="0"/>
          <a:chOff x="0" y="0"/>
          <a:chExt cx="0" cy="0"/>
        </a:xfrm>
      </p:grpSpPr>
      <p:sp>
        <p:nvSpPr>
          <p:cNvPr id="4" name="コンテンツ プレースホルダー 2">
            <a:extLst>
              <a:ext uri="{FF2B5EF4-FFF2-40B4-BE49-F238E27FC236}">
                <a16:creationId xmlns:a16="http://schemas.microsoft.com/office/drawing/2014/main" id="{B01D5297-FBDD-AC10-7320-74A292E3DCA9}"/>
              </a:ext>
            </a:extLst>
          </p:cNvPr>
          <p:cNvSpPr txBox="1">
            <a:spLocks/>
          </p:cNvSpPr>
          <p:nvPr/>
        </p:nvSpPr>
        <p:spPr>
          <a:xfrm>
            <a:off x="0" y="670718"/>
            <a:ext cx="9684327" cy="55165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en-US" altLang="ja-JP" sz="1400" dirty="0"/>
              <a:t>【</a:t>
            </a:r>
            <a:r>
              <a:rPr lang="ja-JP" altLang="en-US" sz="1400" dirty="0"/>
              <a:t>注意事項</a:t>
            </a:r>
            <a:r>
              <a:rPr lang="en-US" altLang="ja-JP" sz="1400" dirty="0"/>
              <a:t>】</a:t>
            </a:r>
          </a:p>
          <a:p>
            <a:pPr marL="0" indent="0">
              <a:buNone/>
            </a:pPr>
            <a:r>
              <a:rPr lang="en-US" altLang="ja-JP" sz="1400" dirty="0"/>
              <a:t>※</a:t>
            </a:r>
            <a:r>
              <a:rPr lang="ja-JP" altLang="en-US" sz="1400" dirty="0"/>
              <a:t>申請書の「</a:t>
            </a:r>
            <a:r>
              <a:rPr lang="en-US" altLang="ja-JP" sz="1400" dirty="0"/>
              <a:t>4-C</a:t>
            </a:r>
            <a:r>
              <a:rPr lang="ja-JP" altLang="en-US" sz="1400" dirty="0"/>
              <a:t>」に記載の</a:t>
            </a:r>
            <a:r>
              <a:rPr lang="ja-JP" altLang="en-US" sz="1400" dirty="0">
                <a:latin typeface="+mn-ea"/>
              </a:rPr>
              <a:t>「デジタル技術の積極的な活用」について、全体像を記載ください。</a:t>
            </a:r>
            <a:endParaRPr lang="en-US" altLang="ja-JP" sz="1400" dirty="0">
              <a:latin typeface="+mn-ea"/>
            </a:endParaRPr>
          </a:p>
          <a:p>
            <a:pPr marL="0" indent="0">
              <a:buNone/>
            </a:pPr>
            <a:r>
              <a:rPr lang="en-US" altLang="ja-JP" sz="1400" dirty="0">
                <a:latin typeface="+mn-ea"/>
              </a:rPr>
              <a:t>※VR</a:t>
            </a:r>
            <a:r>
              <a:rPr lang="ja-JP" altLang="en-US" sz="1400" dirty="0">
                <a:latin typeface="+mn-ea"/>
              </a:rPr>
              <a:t>や</a:t>
            </a:r>
            <a:r>
              <a:rPr lang="en-US" altLang="ja-JP" sz="1400" dirty="0">
                <a:latin typeface="+mn-ea"/>
              </a:rPr>
              <a:t>AR</a:t>
            </a:r>
            <a:r>
              <a:rPr lang="ja-JP" altLang="en-US" sz="1400" dirty="0">
                <a:latin typeface="+mn-ea"/>
              </a:rPr>
              <a:t>を活用した文化体験や、デジタルコンテンツの拡充については、「</a:t>
            </a:r>
            <a:r>
              <a:rPr lang="en-US" altLang="ja-JP" sz="1400" dirty="0">
                <a:latin typeface="+mn-ea"/>
              </a:rPr>
              <a:t>4-B</a:t>
            </a:r>
            <a:r>
              <a:rPr lang="ja-JP" altLang="en-US" sz="1400" dirty="0">
                <a:latin typeface="+mn-ea"/>
              </a:rPr>
              <a:t>」の事業となりますのでご注意ください。</a:t>
            </a:r>
            <a:endParaRPr lang="en-US" altLang="ja-JP" sz="1400" dirty="0">
              <a:latin typeface="+mn-ea"/>
            </a:endParaRPr>
          </a:p>
          <a:p>
            <a:pPr marL="0" indent="0">
              <a:buNone/>
            </a:pPr>
            <a:r>
              <a:rPr lang="en-US" altLang="ja-JP" sz="1400" dirty="0"/>
              <a:t>※</a:t>
            </a:r>
            <a:r>
              <a:rPr lang="ja-JP" altLang="en-US" sz="1400" dirty="0"/>
              <a:t>上記の記載内容について、記載量の配分は自由にお決めください。</a:t>
            </a:r>
            <a:endParaRPr lang="en-US" altLang="ja-JP" sz="1400" dirty="0"/>
          </a:p>
          <a:p>
            <a:pPr marL="0" indent="0">
              <a:buNone/>
            </a:pPr>
            <a:r>
              <a:rPr lang="en-US" altLang="ja-JP" sz="1400" dirty="0"/>
              <a:t>※</a:t>
            </a:r>
            <a:r>
              <a:rPr lang="ja-JP" altLang="en-US" sz="1400" dirty="0"/>
              <a:t>必要に応じて、図や写真を使用ください。なお、ページ数は増やさないようお願いいたします。</a:t>
            </a:r>
            <a:endParaRPr lang="en-US" altLang="ja-JP" sz="1400" dirty="0"/>
          </a:p>
        </p:txBody>
      </p:sp>
      <p:sp>
        <p:nvSpPr>
          <p:cNvPr id="13" name="タイトル 1">
            <a:extLst>
              <a:ext uri="{FF2B5EF4-FFF2-40B4-BE49-F238E27FC236}">
                <a16:creationId xmlns:a16="http://schemas.microsoft.com/office/drawing/2014/main" id="{AE95BCA4-0E05-7A05-99C2-B1FD71FA04A1}"/>
              </a:ext>
            </a:extLst>
          </p:cNvPr>
          <p:cNvSpPr txBox="1">
            <a:spLocks/>
          </p:cNvSpPr>
          <p:nvPr/>
        </p:nvSpPr>
        <p:spPr>
          <a:xfrm>
            <a:off x="0" y="0"/>
            <a:ext cx="11584709" cy="55826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400" b="1" dirty="0">
                <a:latin typeface="BIZ UDPゴシック" panose="020B0400000000000000" pitchFamily="50" charset="-128"/>
                <a:ea typeface="BIZ UDPゴシック" panose="020B0400000000000000" pitchFamily="50" charset="-128"/>
              </a:rPr>
              <a:t>補助事業「</a:t>
            </a:r>
            <a:r>
              <a:rPr lang="en-US" altLang="ja-JP" sz="2400" b="1" dirty="0">
                <a:latin typeface="BIZ UDPゴシック" panose="020B0400000000000000" pitchFamily="50" charset="-128"/>
                <a:ea typeface="BIZ UDPゴシック" panose="020B0400000000000000" pitchFamily="50" charset="-128"/>
              </a:rPr>
              <a:t>4</a:t>
            </a:r>
            <a:r>
              <a:rPr lang="ja-JP" altLang="en-US" sz="2400" b="1" dirty="0">
                <a:latin typeface="BIZ UDPゴシック" panose="020B0400000000000000" pitchFamily="50" charset="-128"/>
                <a:ea typeface="BIZ UDPゴシック" panose="020B0400000000000000" pitchFamily="50" charset="-128"/>
              </a:rPr>
              <a:t>－</a:t>
            </a:r>
            <a:r>
              <a:rPr lang="en-US" altLang="ja-JP" sz="2400" b="1" dirty="0">
                <a:latin typeface="BIZ UDPゴシック" panose="020B0400000000000000" pitchFamily="50" charset="-128"/>
                <a:ea typeface="BIZ UDPゴシック" panose="020B0400000000000000" pitchFamily="50" charset="-128"/>
              </a:rPr>
              <a:t>C</a:t>
            </a:r>
            <a:r>
              <a:rPr lang="ja-JP" altLang="en-US" sz="2400" b="1" dirty="0">
                <a:latin typeface="BIZ UDPゴシック" panose="020B0400000000000000" pitchFamily="50" charset="-128"/>
                <a:ea typeface="BIZ UDPゴシック" panose="020B0400000000000000" pitchFamily="50" charset="-128"/>
              </a:rPr>
              <a:t>：デジタル技術の積極的な活用」</a:t>
            </a:r>
          </a:p>
        </p:txBody>
      </p:sp>
      <p:sp>
        <p:nvSpPr>
          <p:cNvPr id="14" name="正方形/長方形 13">
            <a:extLst>
              <a:ext uri="{FF2B5EF4-FFF2-40B4-BE49-F238E27FC236}">
                <a16:creationId xmlns:a16="http://schemas.microsoft.com/office/drawing/2014/main" id="{6841E156-8C40-CDE2-B84E-FCA93FFBFE07}"/>
              </a:ext>
            </a:extLst>
          </p:cNvPr>
          <p:cNvSpPr/>
          <p:nvPr/>
        </p:nvSpPr>
        <p:spPr>
          <a:xfrm>
            <a:off x="19872" y="505283"/>
            <a:ext cx="9780814" cy="105963"/>
          </a:xfrm>
          <a:prstGeom prst="rect">
            <a:avLst/>
          </a:prstGeom>
          <a:solidFill>
            <a:srgbClr val="FF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Tree>
    <p:extLst>
      <p:ext uri="{BB962C8B-B14F-4D97-AF65-F5344CB8AC3E}">
        <p14:creationId xmlns:p14="http://schemas.microsoft.com/office/powerpoint/2010/main" val="246191444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292</TotalTime>
  <Words>754</Words>
  <PresentationFormat>A4 210 x 297 mm</PresentationFormat>
  <Paragraphs>67</Paragraphs>
  <Slides>7</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7</vt:i4>
      </vt:variant>
    </vt:vector>
  </HeadingPairs>
  <TitlesOfParts>
    <vt:vector size="12" baseType="lpstr">
      <vt:lpstr>BIZ UDPゴシック</vt:lpstr>
      <vt:lpstr>Aptos</vt:lpstr>
      <vt:lpstr>Aptos Display</vt:lpstr>
      <vt:lpstr>Arial</vt:lpstr>
      <vt:lpstr>Office テーマ</vt:lpstr>
      <vt:lpstr>PowerPoint プレゼンテーション</vt:lpstr>
      <vt:lpstr>PowerPoint プレゼンテーション</vt:lpstr>
      <vt:lpstr>事業実施体制図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文化庁</dc:creator>
  <cp:lastPrinted>2026-02-20T08:00:26Z</cp:lastPrinted>
  <dcterms:created xsi:type="dcterms:W3CDTF">2026-02-16T09:53:15Z</dcterms:created>
  <dcterms:modified xsi:type="dcterms:W3CDTF">2026-02-20T08:16:43Z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899a617-f30e-4fb8-b81c-fb6d0b94ac5b_Enabled">
    <vt:lpwstr>true</vt:lpwstr>
  </property>
  <property fmtid="{D5CDD505-2E9C-101B-9397-08002B2CF9AE}" pid="3" name="MSIP_Label_d899a617-f30e-4fb8-b81c-fb6d0b94ac5b_SetDate">
    <vt:lpwstr>2026-02-16T10:51:43Z</vt:lpwstr>
  </property>
  <property fmtid="{D5CDD505-2E9C-101B-9397-08002B2CF9AE}" pid="4" name="MSIP_Label_d899a617-f30e-4fb8-b81c-fb6d0b94ac5b_Method">
    <vt:lpwstr>Standard</vt:lpwstr>
  </property>
  <property fmtid="{D5CDD505-2E9C-101B-9397-08002B2CF9AE}" pid="5" name="MSIP_Label_d899a617-f30e-4fb8-b81c-fb6d0b94ac5b_Name">
    <vt:lpwstr>機密性2情報</vt:lpwstr>
  </property>
  <property fmtid="{D5CDD505-2E9C-101B-9397-08002B2CF9AE}" pid="6" name="MSIP_Label_d899a617-f30e-4fb8-b81c-fb6d0b94ac5b_SiteId">
    <vt:lpwstr>545810b0-36cb-4290-8926-48dbc0f9e92f</vt:lpwstr>
  </property>
  <property fmtid="{D5CDD505-2E9C-101B-9397-08002B2CF9AE}" pid="7" name="MSIP_Label_d899a617-f30e-4fb8-b81c-fb6d0b94ac5b_ActionId">
    <vt:lpwstr>63997cfa-8cc4-4089-bfe0-79e220feca6b</vt:lpwstr>
  </property>
  <property fmtid="{D5CDD505-2E9C-101B-9397-08002B2CF9AE}" pid="8" name="MSIP_Label_d899a617-f30e-4fb8-b81c-fb6d0b94ac5b_ContentBits">
    <vt:lpwstr>0</vt:lpwstr>
  </property>
  <property fmtid="{D5CDD505-2E9C-101B-9397-08002B2CF9AE}" pid="9" name="MSIP_Label_d899a617-f30e-4fb8-b81c-fb6d0b94ac5b_Tag">
    <vt:lpwstr>10, 3, 0, 1</vt:lpwstr>
  </property>
</Properties>
</file>