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64" r:id="rId5"/>
  </p:sldIdLst>
  <p:sldSz cx="9906000" cy="6858000" type="A4"/>
  <p:notesSz cx="6807200" cy="9939338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CCECFF"/>
    <a:srgbClr val="FDFE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0"/>
  </p:normalViewPr>
  <p:slideViewPr>
    <p:cSldViewPr>
      <p:cViewPr varScale="1">
        <p:scale>
          <a:sx n="113" d="100"/>
          <a:sy n="113" d="100"/>
        </p:scale>
        <p:origin x="13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  <a:t>2026/2/27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894" y="1242378"/>
            <a:ext cx="5963412" cy="3354419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153"/>
            <a:ext cx="5445760" cy="3913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344"/>
            <a:ext cx="2949787" cy="498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344"/>
            <a:ext cx="2949787" cy="4986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D6372-79B3-44A9-9559-35B0E06D676F}" type="slidenum">
              <a:rPr lang="en-US" altLang="ja-JP"/>
              <a:t>‹#›</a:t>
            </a:fld>
            <a:endParaRPr lang="en-US" altLang="ja-JP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•"/>
              <a:defRPr kumimoji="1" sz="32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32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マスタ テキストの書式設定</a:t>
            </a:r>
          </a:p>
          <a:p>
            <a:pPr marL="742950" marR="0" lvl="1" indent="-28575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–"/>
              <a:defRPr kumimoji="1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第 </a:t>
            </a:r>
            <a:r>
              <a:rPr kumimoji="1" lang="en-US" altLang="ja-JP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2 </a:t>
            </a:r>
            <a:r>
              <a:rPr kumimoji="1" lang="ja-JP" altLang="en-US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レベル</a:t>
            </a:r>
          </a:p>
          <a:p>
            <a:pPr marL="1143000" marR="0" lvl="2" indent="-2286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•"/>
              <a:defRPr kumimoji="1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第 </a:t>
            </a:r>
            <a:r>
              <a:rPr kumimoji="1" lang="en-US" altLang="ja-JP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3 </a:t>
            </a:r>
            <a:r>
              <a:rPr kumimoji="1" lang="ja-JP" altLang="en-US" sz="24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レベル</a:t>
            </a:r>
          </a:p>
          <a:p>
            <a:pPr marL="1600200" marR="0" lvl="3" indent="-2286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–"/>
              <a:defRPr kumimoji="1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第 </a:t>
            </a:r>
            <a:r>
              <a:rPr kumimoji="1" lang="en-US" altLang="ja-JP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4 </a:t>
            </a: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レベル</a:t>
            </a:r>
          </a:p>
          <a:p>
            <a:pPr marL="2057400" marR="0" lvl="4" indent="-228600" algn="l" defTabSz="9144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SzTx/>
              <a:buChar char="»"/>
              <a:defRPr kumimoji="1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defRPr>
            </a:pP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第 </a:t>
            </a:r>
            <a:r>
              <a:rPr kumimoji="1" lang="en-US" altLang="ja-JP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5 </a:t>
            </a:r>
            <a:r>
              <a:rPr kumimoji="1" lang="ja-JP" altLang="en-US" sz="20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ja-JP"/>
            </a:defPPr>
            <a:lvl1pPr marL="0" algn="l" defTabSz="914400" rtl="0" eaLnBrk="1" fontAlgn="base" hangingPunct="0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buNone/>
              <a:defRPr kumimoji="1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endParaRPr lang="en-US" altLang="ja-JP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ja-JP"/>
            </a:defPPr>
            <a:lvl1pPr marL="0" algn="ctr" defTabSz="914400" rtl="0" eaLnBrk="1" fontAlgn="base" hangingPunct="0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 kumimoji="1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endParaRPr lang="en-US" altLang="ja-JP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ja-JP"/>
            </a:defPPr>
            <a:lvl1pPr marL="0" algn="r" defTabSz="914400" rtl="0" eaLnBrk="1" fontAlgn="base" hangingPunct="0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None/>
              <a:defRPr kumimoji="1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fld id="{F245FCB2-03D4-4C5B-9B1A-4180124C4B36}" type="slidenum">
              <a:rPr kumimoji="1" lang="en-US" altLang="ja-JP" sz="1400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‹#›</a:t>
            </a:fld>
            <a:endParaRPr lang="en-US" altLang="ja-JP"/>
          </a:p>
        </p:txBody>
      </p:sp>
      <p:sp>
        <p:nvSpPr>
          <p:cNvPr id="30726" name="Rectangle 6"/>
          <p:cNvSpPr>
            <a:spLocks noChangeArrowheads="1"/>
          </p:cNvSpPr>
          <p:nvPr userDrawn="1"/>
        </p:nvSpPr>
        <p:spPr bwMode="auto">
          <a:xfrm>
            <a:off x="0" y="0"/>
            <a:ext cx="990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ja-JP"/>
            </a:def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 kumimoji="1" b="0" i="0" normalizeH="0" noProof="0"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pPr>
            <a:endParaRPr lang="ja-JP" altLang="en-US"/>
          </a:p>
        </p:txBody>
      </p:sp>
      <p:sp>
        <p:nvSpPr>
          <p:cNvPr id="307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2661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  <a:defRPr kumimoji="1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j-lt"/>
                <a:ea typeface="+mj-ea"/>
                <a:cs typeface="+mj-cs"/>
                <a:sym typeface="Wingdings" panose="05000000000000000000" pitchFamily="2" charset="2"/>
              </a:defRPr>
            </a:pPr>
            <a:r>
              <a:rPr kumimoji="1" lang="ja-JP" altLang="en-US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j-lt"/>
                <a:ea typeface="+mj-ea"/>
                <a:cs typeface="+mj-cs"/>
                <a:sym typeface="Wingdings" panose="05000000000000000000" pitchFamily="2" charset="2"/>
              </a:rPr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anose="020B0A00000000000000" pitchFamily="50" charset="-128"/>
          <a:ea typeface="HGP創英角ｺﾞｼｯｸUB" panose="020B0A00000000000000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タイトル 1"/>
          <p:cNvSpPr>
            <a:spLocks noGrp="1"/>
          </p:cNvSpPr>
          <p:nvPr>
            <p:ph type="title"/>
          </p:nvPr>
        </p:nvSpPr>
        <p:spPr>
          <a:xfrm>
            <a:off x="192087" y="183782"/>
            <a:ext cx="3536778" cy="476250"/>
          </a:xfrm>
        </p:spPr>
        <p:txBody>
          <a:bodyPr/>
          <a:lstStyle/>
          <a:p>
            <a:pPr lvl="0">
              <a:defRPr kumimoji="1" sz="2800" b="0" i="0" u="none" strike="noStrike" kern="1200" cap="none" spc="0" normalizeH="0" baseline="0" noProof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uLnTx/>
                <a:uFillTx/>
                <a:latin typeface="+mj-lt"/>
                <a:ea typeface="+mj-ea"/>
                <a:cs typeface="+mj-cs"/>
                <a:sym typeface="Wingdings" panose="05000000000000000000" pitchFamily="2" charset="2"/>
              </a:defRPr>
            </a:pPr>
            <a:r>
              <a:rPr lang="ja-JP" altLang="en-US" sz="1600" b="1" dirty="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事業名（全体）を記載してください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906974" y="306761"/>
            <a:ext cx="793807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応募様式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D</a:t>
            </a:r>
            <a:endParaRPr kumimoji="1" lang="ja-JP" alt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11"/>
          <p:cNvSpPr/>
          <p:nvPr/>
        </p:nvSpPr>
        <p:spPr>
          <a:xfrm>
            <a:off x="1712639" y="708284"/>
            <a:ext cx="8025641" cy="978080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15"/>
          <p:cNvSpPr/>
          <p:nvPr/>
        </p:nvSpPr>
        <p:spPr>
          <a:xfrm>
            <a:off x="192086" y="708284"/>
            <a:ext cx="1520553" cy="97808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事業背景</a:t>
            </a:r>
            <a:endParaRPr kumimoji="0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ja-JP" altLang="en-US" sz="1200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endParaRPr lang="en-US" altLang="ja-JP" sz="12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4572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伝えたい文化的価値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968535"/>
              </p:ext>
            </p:extLst>
          </p:nvPr>
        </p:nvGraphicFramePr>
        <p:xfrm>
          <a:off x="192087" y="1977494"/>
          <a:ext cx="5192961" cy="4653351"/>
        </p:xfrm>
        <a:graphic>
          <a:graphicData uri="http://schemas.openxmlformats.org/drawingml/2006/table">
            <a:tbl>
              <a:tblPr/>
              <a:tblGrid>
                <a:gridCol w="1350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2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39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事業主体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事業主体の名称を記載してください。（</a:t>
                      </a:r>
                      <a:r>
                        <a:rPr lang="en-US" altLang="ja-JP" sz="1050" strike="noStrike" dirty="0" err="1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〇〇協議会</a:t>
                      </a:r>
                      <a:r>
                        <a:rPr lang="ja-JP" altLang="en-US" sz="105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lang="en-US" altLang="ja-JP" sz="1050" strike="noStrike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94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連携先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ja-JP" sz="1050" strike="noStrike" dirty="0" err="1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〇×市役所、株式会社</a:t>
                      </a:r>
                      <a:r>
                        <a:rPr lang="en-US" altLang="ja-JP" sz="105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▲△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69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核となる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国指定等文化財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活用する文化財のうち核となるものを記載してください。（</a:t>
                      </a:r>
                      <a:r>
                        <a:rPr lang="en-US" altLang="ja-JP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</a:t>
                      </a:r>
                      <a:r>
                        <a:rPr lang="ja-JP" altLang="en-US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〇寺</a:t>
                      </a:r>
                      <a:r>
                        <a:rPr lang="en-US" altLang="ja-JP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××</a:t>
                      </a:r>
                      <a:r>
                        <a:rPr lang="ja-JP" altLang="en-US" sz="1050" b="0" strike="noStrike" spc="-100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堂）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79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事業実施エリア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△△県××市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961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企画の具体的内容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ja-JP" altLang="en-US" sz="1050" strike="noStrike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57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050" b="1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総事業費</a:t>
                      </a:r>
                      <a:endParaRPr kumimoji="1" lang="en-US" altLang="ja-JP" sz="1050" b="1" strike="noStrik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050" b="0" strike="noStrike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総事業費を「○○○万円」のように記載してください。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7" name="正方形/長方形 36"/>
          <p:cNvSpPr/>
          <p:nvPr/>
        </p:nvSpPr>
        <p:spPr>
          <a:xfrm>
            <a:off x="192087" y="1737576"/>
            <a:ext cx="5192960" cy="2327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基本情報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5474252" y="1734616"/>
            <a:ext cx="4264028" cy="2327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高付加価値化のポイント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5474251" y="1977493"/>
            <a:ext cx="4264030" cy="789077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33"/>
          <p:cNvSpPr txBox="1"/>
          <p:nvPr/>
        </p:nvSpPr>
        <p:spPr>
          <a:xfrm>
            <a:off x="5496139" y="1959592"/>
            <a:ext cx="4250895" cy="86177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（例）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・学芸員との連携により質の高い英語ガイドを養成し、・・・。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・通常〇時までしか入場できない△△を参加者のみに特別公開し、・・・。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・〇年以上公開されていない△△をデジタル技術により再現し、・・・。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・〇〇の工房で職人から直接手ほどきを受けながら、・・・。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5473447" y="4456748"/>
            <a:ext cx="4264027" cy="2327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事業イメージ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5474256" y="4411707"/>
            <a:ext cx="4264023" cy="2407778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33"/>
          <p:cNvSpPr txBox="1"/>
          <p:nvPr/>
        </p:nvSpPr>
        <p:spPr>
          <a:xfrm>
            <a:off x="5474251" y="5366767"/>
            <a:ext cx="3291014" cy="25391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事業の内容が分かるイメージ図、写真等を添付してください。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5474251" y="2792874"/>
            <a:ext cx="4264028" cy="2327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収益を文化財に還元させるポイント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474252" y="3032791"/>
            <a:ext cx="4264028" cy="573288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33"/>
          <p:cNvSpPr txBox="1"/>
          <p:nvPr/>
        </p:nvSpPr>
        <p:spPr>
          <a:xfrm>
            <a:off x="5483810" y="3017645"/>
            <a:ext cx="4273313" cy="73866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（例）</a:t>
            </a:r>
            <a:endParaRPr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・収益の〇％を文化財の保存のために還元する。具体的には</a:t>
            </a:r>
            <a:r>
              <a:rPr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堂△△の修復費用に充てる。</a:t>
            </a:r>
            <a:endParaRPr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192087" y="606246"/>
            <a:ext cx="9539186" cy="0"/>
          </a:xfrm>
          <a:prstGeom prst="line">
            <a:avLst/>
          </a:prstGeom>
          <a:ln w="25400">
            <a:solidFill>
              <a:srgbClr val="C0504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6105128" y="82295"/>
            <a:ext cx="37863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sz="10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0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年度全国各地の魅力的な文化財活用推進事業　事業概要書</a:t>
            </a:r>
            <a:endParaRPr kumimoji="1" lang="ja-JP" altLang="en-US" sz="1000" b="1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33"/>
          <p:cNvSpPr txBox="1"/>
          <p:nvPr/>
        </p:nvSpPr>
        <p:spPr>
          <a:xfrm>
            <a:off x="138356" y="6588653"/>
            <a:ext cx="4464498" cy="23083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入力にあたっては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赤字説明文字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削除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してください。また</a:t>
            </a:r>
            <a:r>
              <a:rPr lang="en-US" altLang="ja-JP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10.5</a:t>
            </a:r>
            <a:r>
              <a:rPr lang="ja-JP" altLang="en-US" sz="9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ポイント以上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で入力ください。</a:t>
            </a:r>
          </a:p>
        </p:txBody>
      </p:sp>
      <p:sp>
        <p:nvSpPr>
          <p:cNvPr id="10" name="テキスト ボックス 33">
            <a:extLst>
              <a:ext uri="{FF2B5EF4-FFF2-40B4-BE49-F238E27FC236}">
                <a16:creationId xmlns:a16="http://schemas.microsoft.com/office/drawing/2014/main" id="{4667BB13-6FAF-1695-C1DB-40931BF3B7A8}"/>
              </a:ext>
            </a:extLst>
          </p:cNvPr>
          <p:cNvSpPr txBox="1"/>
          <p:nvPr/>
        </p:nvSpPr>
        <p:spPr>
          <a:xfrm>
            <a:off x="1712639" y="849530"/>
            <a:ext cx="8106871" cy="70788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〇事業を実施する地域や文化財の概要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〇抱えている課題（</a:t>
            </a:r>
            <a:r>
              <a:rPr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e.g.</a:t>
            </a:r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低廉な入館料収入のみで将来の維持管理に課題、担い手の高齢化による後継者不足、外国人に十分に魅力を伝えられていない）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〇事業を通じて伝えたい文化的価値や実現したい姿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strike="noStrike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等について記載してください。</a:t>
            </a:r>
            <a:endParaRPr lang="en-US" altLang="ja-JP" sz="1000" strike="noStrike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33">
            <a:extLst>
              <a:ext uri="{FF2B5EF4-FFF2-40B4-BE49-F238E27FC236}">
                <a16:creationId xmlns:a16="http://schemas.microsoft.com/office/drawing/2014/main" id="{12EA34EE-CDDF-27A6-5ED3-BE6BC64E7A1E}"/>
              </a:ext>
            </a:extLst>
          </p:cNvPr>
          <p:cNvSpPr txBox="1"/>
          <p:nvPr/>
        </p:nvSpPr>
        <p:spPr>
          <a:xfrm>
            <a:off x="1589979" y="4864761"/>
            <a:ext cx="3291014" cy="25391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事業内容を具体的に記載してください。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3D3AFC3-B43E-B45B-DDFB-22610D999436}"/>
              </a:ext>
            </a:extLst>
          </p:cNvPr>
          <p:cNvSpPr/>
          <p:nvPr/>
        </p:nvSpPr>
        <p:spPr>
          <a:xfrm>
            <a:off x="5473448" y="3643543"/>
            <a:ext cx="4264028" cy="2327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.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事業実施により改善を目指す地域・社会構造上の課題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901701F-6B3A-59D8-15A0-A76D0F8AA5B0}"/>
              </a:ext>
            </a:extLst>
          </p:cNvPr>
          <p:cNvSpPr/>
          <p:nvPr/>
        </p:nvSpPr>
        <p:spPr>
          <a:xfrm>
            <a:off x="5473449" y="3883460"/>
            <a:ext cx="4264028" cy="573288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テキスト ボックス 33">
            <a:extLst>
              <a:ext uri="{FF2B5EF4-FFF2-40B4-BE49-F238E27FC236}">
                <a16:creationId xmlns:a16="http://schemas.microsoft.com/office/drawing/2014/main" id="{731AE65A-BE4C-4D93-05B2-CF820D3EBAF1}"/>
              </a:ext>
            </a:extLst>
          </p:cNvPr>
          <p:cNvSpPr txBox="1"/>
          <p:nvPr/>
        </p:nvSpPr>
        <p:spPr>
          <a:xfrm>
            <a:off x="5505805" y="3848019"/>
            <a:ext cx="4273313" cy="57708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（例）</a:t>
            </a:r>
            <a:endParaRPr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・〇〇地域における特定時期・特定地点への観光集中（オーバーツーリズム）の緩和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2.0.50727.8000"/>
  <p:tag name="AS_OS" val="Microsoft Windows NT 6.2.9200.0"/>
  <p:tag name="AS_RELEASE_DATE" val="2019.03.15"/>
  <p:tag name="AS_TITLE" val="Aspose.Slides for .NET 3.5 Client Profile"/>
  <p:tag name="AS_VERSION" val="19.3"/>
</p:tagLst>
</file>

<file path=ppt/theme/theme1.xml><?xml version="1.0" encoding="utf-8"?>
<a:theme xmlns:a="http://schemas.openxmlformats.org/drawingml/2006/main" name="観光庁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1" sz="10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4CC67A55960E14FADAF90F7BA541454" ma:contentTypeVersion="12" ma:contentTypeDescription="新しいドキュメントを作成します。" ma:contentTypeScope="" ma:versionID="4b9f47ed979911826d7a2175d213b268">
  <xsd:schema xmlns:xsd="http://www.w3.org/2001/XMLSchema" xmlns:xs="http://www.w3.org/2001/XMLSchema" xmlns:p="http://schemas.microsoft.com/office/2006/metadata/properties" xmlns:ns2="43081810-12b3-4ac5-9400-cd1f00a7d3a5" xmlns:ns3="2b2f7d8f-8b65-452b-b6bd-212d299caf90" targetNamespace="http://schemas.microsoft.com/office/2006/metadata/properties" ma:root="true" ma:fieldsID="136f818c960412514b234aa506662931" ns2:_="" ns3:_="">
    <xsd:import namespace="43081810-12b3-4ac5-9400-cd1f00a7d3a5"/>
    <xsd:import namespace="2b2f7d8f-8b65-452b-b6bd-212d299caf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81810-12b3-4ac5-9400-cd1f00a7d3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589bbd9d-69b2-4c8e-9c16-d1b4d6b91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2f7d8f-8b65-452b-b6bd-212d299caf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8dc664c-c147-401a-afd5-121e1e9c63d1}" ma:internalName="TaxCatchAll" ma:showField="CatchAllData" ma:web="2b2f7d8f-8b65-452b-b6bd-212d299caf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b2f7d8f-8b65-452b-b6bd-212d299caf90" xsi:nil="true"/>
    <lcf76f155ced4ddcb4097134ff3c332f xmlns="43081810-12b3-4ac5-9400-cd1f00a7d3a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3A4E5A-1705-4761-B44B-531BEE926C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081810-12b3-4ac5-9400-cd1f00a7d3a5"/>
    <ds:schemaRef ds:uri="2b2f7d8f-8b65-452b-b6bd-212d299caf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4A1333-9705-4583-BCC5-52BF5FB7E619}">
  <ds:schemaRefs>
    <ds:schemaRef ds:uri="http://schemas.microsoft.com/office/2006/metadata/properties"/>
    <ds:schemaRef ds:uri="http://schemas.microsoft.com/office/infopath/2007/PartnerControls"/>
    <ds:schemaRef ds:uri="2b2f7d8f-8b65-452b-b6bd-212d299caf90"/>
    <ds:schemaRef ds:uri="43081810-12b3-4ac5-9400-cd1f00a7d3a5"/>
  </ds:schemaRefs>
</ds:datastoreItem>
</file>

<file path=customXml/itemProps3.xml><?xml version="1.0" encoding="utf-8"?>
<ds:datastoreItem xmlns:ds="http://schemas.openxmlformats.org/officeDocument/2006/customXml" ds:itemID="{B35ED07E-5989-444B-8203-E6EA1DF8BD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394</Words>
  <PresentationFormat>A4 210 x 297 mm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Meiryo UI</vt:lpstr>
      <vt:lpstr>Arial</vt:lpstr>
      <vt:lpstr>Calibri</vt:lpstr>
      <vt:lpstr>観光庁</vt:lpstr>
      <vt:lpstr>事業名（全体）を記載してください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文化庁</dc:creator>
  <cp:lastPrinted>2023-01-04T07:24:00Z</cp:lastPrinted>
  <dcterms:created xsi:type="dcterms:W3CDTF">2020-09-18T09:18:00Z</dcterms:created>
  <dcterms:modified xsi:type="dcterms:W3CDTF">2026-02-27T03:29:47Z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2023-01-04T05:05:11Z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0f1290c1-3b6f-4ea4-9972-1cd53e8b5339</vt:lpwstr>
  </property>
  <property fmtid="{D5CDD505-2E9C-101B-9397-08002B2CF9AE}" pid="8" name="MSIP_Label_d899a617-f30e-4fb8-b81c-fb6d0b94ac5b_ContentBits">
    <vt:lpwstr>0</vt:lpwstr>
  </property>
  <property fmtid="{D5CDD505-2E9C-101B-9397-08002B2CF9AE}" pid="9" name="ICV">
    <vt:lpwstr>9AD2E9EAB6784F719076DCDB1545E6A5</vt:lpwstr>
  </property>
  <property fmtid="{D5CDD505-2E9C-101B-9397-08002B2CF9AE}" pid="10" name="KSOProductBuildVer">
    <vt:lpwstr>1041-11.2.0.10624</vt:lpwstr>
  </property>
  <property fmtid="{D5CDD505-2E9C-101B-9397-08002B2CF9AE}" pid="11" name="ContentTypeId">
    <vt:lpwstr>0x01010094CC67A55960E14FADAF90F7BA541454</vt:lpwstr>
  </property>
</Properties>
</file>