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58" r:id="rId4"/>
    <p:sldId id="290" r:id="rId5"/>
    <p:sldId id="292" r:id="rId6"/>
    <p:sldId id="293" r:id="rId7"/>
    <p:sldId id="294" r:id="rId8"/>
    <p:sldId id="260" r:id="rId9"/>
    <p:sldId id="261" r:id="rId10"/>
    <p:sldId id="295" r:id="rId11"/>
    <p:sldId id="278" r:id="rId12"/>
    <p:sldId id="277" r:id="rId13"/>
    <p:sldId id="279" r:id="rId14"/>
    <p:sldId id="299" r:id="rId15"/>
    <p:sldId id="265" r:id="rId16"/>
    <p:sldId id="266" r:id="rId17"/>
    <p:sldId id="297" r:id="rId18"/>
    <p:sldId id="296" r:id="rId19"/>
    <p:sldId id="270" r:id="rId20"/>
    <p:sldId id="271" r:id="rId21"/>
    <p:sldId id="273" r:id="rId22"/>
    <p:sldId id="298" r:id="rId23"/>
    <p:sldId id="280"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稲垣　俊介" initials="稲垣　俊介" lastIdx="3" clrIdx="0">
    <p:extLst>
      <p:ext uri="{19B8F6BF-5375-455C-9EA6-DF929625EA0E}">
        <p15:presenceInfo xmlns:p15="http://schemas.microsoft.com/office/powerpoint/2012/main" userId="S-1-5-21-2449581040-3016347420-975760451-2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00"/>
    <a:srgbClr val="FFCAEA"/>
    <a:srgbClr val="F8F687"/>
    <a:srgbClr val="67B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64510" autoAdjust="0"/>
  </p:normalViewPr>
  <p:slideViewPr>
    <p:cSldViewPr snapToGrid="0">
      <p:cViewPr varScale="1">
        <p:scale>
          <a:sx n="70" d="100"/>
          <a:sy n="70" d="100"/>
        </p:scale>
        <p:origin x="21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1E7EB-0A16-4F9D-BEDF-28835CDBADFF}" type="datetimeFigureOut">
              <a:rPr kumimoji="1" lang="ja-JP" altLang="en-US" smtClean="0"/>
              <a:t>2023/6/9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5094A-6E57-49C8-9FEE-15C369799108}" type="slidenum">
              <a:rPr kumimoji="1" lang="ja-JP" altLang="en-US" smtClean="0"/>
              <a:t>‹#›</a:t>
            </a:fld>
            <a:endParaRPr kumimoji="1" lang="ja-JP" altLang="en-US"/>
          </a:p>
        </p:txBody>
      </p:sp>
    </p:spTree>
    <p:extLst>
      <p:ext uri="{BB962C8B-B14F-4D97-AF65-F5344CB8AC3E}">
        <p14:creationId xmlns:p14="http://schemas.microsoft.com/office/powerpoint/2010/main" val="3938299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a:t>
            </a:fld>
            <a:endParaRPr kumimoji="1" lang="ja-JP" altLang="en-US"/>
          </a:p>
        </p:txBody>
      </p:sp>
    </p:spTree>
    <p:extLst>
      <p:ext uri="{BB962C8B-B14F-4D97-AF65-F5344CB8AC3E}">
        <p14:creationId xmlns:p14="http://schemas.microsoft.com/office/powerpoint/2010/main" val="289050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10</a:t>
            </a:fld>
            <a:endParaRPr kumimoji="1" lang="ja-JP" altLang="en-US"/>
          </a:p>
        </p:txBody>
      </p:sp>
    </p:spTree>
    <p:extLst>
      <p:ext uri="{BB962C8B-B14F-4D97-AF65-F5344CB8AC3E}">
        <p14:creationId xmlns:p14="http://schemas.microsoft.com/office/powerpoint/2010/main" val="331594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海賊版の普及にはインターネットが大きく関りがあることがわかりました。</a:t>
            </a:r>
            <a:endParaRPr kumimoji="1" lang="en-US" altLang="ja-JP" dirty="0"/>
          </a:p>
          <a:p>
            <a:r>
              <a:rPr kumimoji="1" lang="ja-JP" altLang="en-US" dirty="0"/>
              <a:t>インターネットの普及が始まったのは</a:t>
            </a:r>
            <a:r>
              <a:rPr kumimoji="1" lang="en-US" altLang="ja-JP" dirty="0"/>
              <a:t>1995</a:t>
            </a:r>
            <a:r>
              <a:rPr kumimoji="1" lang="ja-JP" altLang="en-US" dirty="0"/>
              <a:t>年から</a:t>
            </a:r>
            <a:r>
              <a:rPr kumimoji="1" lang="en-US" altLang="ja-JP" dirty="0"/>
              <a:t>2000</a:t>
            </a:r>
            <a:r>
              <a:rPr kumimoji="1" lang="ja-JP" altLang="en-US" dirty="0"/>
              <a:t>年頃と言われています。</a:t>
            </a:r>
            <a:endParaRPr kumimoji="1" lang="en-US" altLang="ja-JP" dirty="0"/>
          </a:p>
          <a:p>
            <a:r>
              <a:rPr kumimoji="1" lang="ja-JP" altLang="en-US" dirty="0"/>
              <a:t>その頃はまだ、紙でコミックを読むのが当たり前でしたが、</a:t>
            </a:r>
            <a:r>
              <a:rPr kumimoji="1" lang="en-US" altLang="ja-JP" dirty="0"/>
              <a:t>2014</a:t>
            </a:r>
            <a:r>
              <a:rPr kumimoji="1" lang="ja-JP" altLang="en-US" dirty="0"/>
              <a:t>年ころから一気に電子コミックの普及が始まり、今では電子コミックのほうが売り上げが上がっています。</a:t>
            </a:r>
            <a:endParaRPr kumimoji="1" lang="en-US" altLang="ja-JP" dirty="0"/>
          </a:p>
          <a:p>
            <a:r>
              <a:rPr kumimoji="1" lang="ja-JP" altLang="en-US" dirty="0"/>
              <a:t>しかし、それに合わせてコミックの海賊版も普及していったと考えられます。</a:t>
            </a:r>
            <a:endParaRPr kumimoji="1" lang="en-US" altLang="ja-JP" dirty="0"/>
          </a:p>
          <a:p>
            <a:r>
              <a:rPr kumimoji="1" lang="ja-JP" altLang="en-US" dirty="0"/>
              <a:t>それはなぜでしょうか。</a:t>
            </a:r>
            <a:endParaRPr kumimoji="1" lang="en-US" altLang="ja-JP" dirty="0"/>
          </a:p>
          <a:p>
            <a:r>
              <a:rPr kumimoji="1" lang="ja-JP" altLang="en-US" dirty="0"/>
              <a:t>それは情報の特性に関連があります。</a:t>
            </a:r>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11</a:t>
            </a:fld>
            <a:endParaRPr kumimoji="1" lang="ja-JP" altLang="en-US"/>
          </a:p>
        </p:txBody>
      </p:sp>
    </p:spTree>
    <p:extLst>
      <p:ext uri="{BB962C8B-B14F-4D97-AF65-F5344CB8AC3E}">
        <p14:creationId xmlns:p14="http://schemas.microsoft.com/office/powerpoint/2010/main" val="7820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情報の特性には、残存性、複製性、伝播性があります。</a:t>
            </a:r>
            <a:endParaRPr kumimoji="1" lang="en-US" altLang="ja-JP" dirty="0"/>
          </a:p>
          <a:p>
            <a:r>
              <a:rPr kumimoji="1" lang="ja-JP" altLang="en-US" dirty="0"/>
              <a:t>インターネット上のデジタルデータを情報を、今回の場合は、コミックなどのデータで例にとって考えます。</a:t>
            </a:r>
            <a:endParaRPr kumimoji="1" lang="en-US" altLang="ja-JP" dirty="0"/>
          </a:p>
          <a:p>
            <a:endParaRPr kumimoji="1" lang="en-US" altLang="ja-JP" dirty="0"/>
          </a:p>
          <a:p>
            <a:r>
              <a:rPr kumimoji="1" lang="ja-JP" altLang="en-US" dirty="0"/>
              <a:t>残存性とは、複製された内容が伝わり、元に残り続けるという意味です。</a:t>
            </a:r>
            <a:endParaRPr kumimoji="1" lang="en-US" altLang="ja-JP" dirty="0"/>
          </a:p>
          <a:p>
            <a:r>
              <a:rPr kumimoji="1" lang="ja-JP" altLang="en-US" dirty="0"/>
              <a:t>コミックのデータであれば、相手に渡した場合、元の所に残し続けることが可能です。</a:t>
            </a:r>
            <a:endParaRPr kumimoji="1" lang="en-US" altLang="ja-JP" dirty="0"/>
          </a:p>
          <a:p>
            <a:r>
              <a:rPr kumimoji="1" lang="ja-JP" altLang="en-US" dirty="0"/>
              <a:t>紙のコミックであれば、相手に紙の本を渡せば、元の所からは消えてしまいます。</a:t>
            </a:r>
            <a:endParaRPr kumimoji="1" lang="en-US" altLang="ja-JP" dirty="0"/>
          </a:p>
          <a:p>
            <a:r>
              <a:rPr kumimoji="1" lang="ja-JP" altLang="en-US" dirty="0"/>
              <a:t>友だちにコミックを貸したり、渡したりすることを想像してください。</a:t>
            </a:r>
            <a:endParaRPr kumimoji="1" lang="en-US" altLang="ja-JP" dirty="0"/>
          </a:p>
          <a:p>
            <a:endParaRPr kumimoji="1" lang="en-US" altLang="ja-JP" dirty="0"/>
          </a:p>
          <a:p>
            <a:r>
              <a:rPr kumimoji="1" lang="ja-JP" altLang="en-US" dirty="0"/>
              <a:t>複製性とは、複製が容易であるということです。</a:t>
            </a:r>
            <a:endParaRPr kumimoji="1" lang="en-US" altLang="ja-JP" dirty="0"/>
          </a:p>
          <a:p>
            <a:r>
              <a:rPr kumimoji="1" lang="ja-JP" altLang="en-US" dirty="0"/>
              <a:t>コミックのデータに限らず、コンピュータの操作でデータのコピーは簡単にできることは皆さん知っていますよね。</a:t>
            </a:r>
            <a:endParaRPr kumimoji="1" lang="en-US" altLang="ja-JP" dirty="0"/>
          </a:p>
          <a:p>
            <a:r>
              <a:rPr kumimoji="1" lang="ja-JP" altLang="en-US" dirty="0"/>
              <a:t>しかし、紙のコミックのコピーを作るとしたならば、時間と手間とコストがかかります。</a:t>
            </a:r>
            <a:endParaRPr kumimoji="1" lang="en-US" altLang="ja-JP" dirty="0"/>
          </a:p>
          <a:p>
            <a:endParaRPr kumimoji="1" lang="en-US" altLang="ja-JP" dirty="0"/>
          </a:p>
          <a:p>
            <a:r>
              <a:rPr kumimoji="1" lang="ja-JP" altLang="en-US" dirty="0"/>
              <a:t>伝播性とは、ネット経由で情報が瞬時に伝わるといことです。</a:t>
            </a:r>
            <a:endParaRPr kumimoji="1" lang="en-US" altLang="ja-JP" dirty="0"/>
          </a:p>
          <a:p>
            <a:r>
              <a:rPr kumimoji="1" lang="ja-JP" altLang="en-US" dirty="0"/>
              <a:t>コミックのデータを含む、デジタルデータはインターネットを介せば簡単に多くの人に渡すことができます。</a:t>
            </a:r>
            <a:endParaRPr kumimoji="1" lang="en-US" altLang="ja-JP" dirty="0"/>
          </a:p>
          <a:p>
            <a:r>
              <a:rPr kumimoji="1" lang="ja-JP" altLang="en-US" dirty="0"/>
              <a:t>紙のコミックであれば、本を多くの人に送る場合、手間がかかります。</a:t>
            </a:r>
            <a:endParaRPr kumimoji="1" lang="en-US" altLang="ja-JP" dirty="0"/>
          </a:p>
          <a:p>
            <a:endParaRPr kumimoji="1" lang="en-US" altLang="ja-JP" dirty="0"/>
          </a:p>
          <a:p>
            <a:r>
              <a:rPr kumimoji="1" lang="ja-JP" altLang="en-US" dirty="0"/>
              <a:t>情報（デジタルデータ）の特性はモノとは違う特性があります。</a:t>
            </a:r>
            <a:endParaRPr kumimoji="1" lang="en-US" altLang="ja-JP" dirty="0"/>
          </a:p>
          <a:p>
            <a:endParaRPr kumimoji="1" lang="en-US" altLang="ja-JP" dirty="0"/>
          </a:p>
          <a:p>
            <a:endParaRPr kumimoji="1" lang="en-US" altLang="ja-JP" dirty="0"/>
          </a:p>
          <a:p>
            <a:r>
              <a:rPr kumimoji="1" lang="en-US" altLang="ja-JP" dirty="0"/>
              <a:t>※</a:t>
            </a:r>
            <a:r>
              <a:rPr kumimoji="1" lang="en-US" altLang="zh-TW" sz="1200" b="0" i="0" kern="1200" dirty="0">
                <a:solidFill>
                  <a:schemeClr val="tx1"/>
                </a:solidFill>
                <a:effectLst/>
                <a:latin typeface="+mn-lt"/>
                <a:ea typeface="+mn-ea"/>
                <a:cs typeface="+mn-cs"/>
              </a:rPr>
              <a:t>【</a:t>
            </a:r>
            <a:r>
              <a:rPr kumimoji="1" lang="zh-TW" altLang="en-US" sz="1200" b="0" i="0" kern="1200" dirty="0">
                <a:solidFill>
                  <a:schemeClr val="tx1"/>
                </a:solidFill>
                <a:effectLst/>
                <a:latin typeface="+mn-lt"/>
                <a:ea typeface="+mn-ea"/>
                <a:cs typeface="+mn-cs"/>
              </a:rPr>
              <a:t>高等学校情報科「情報</a:t>
            </a:r>
            <a:r>
              <a:rPr kumimoji="1" lang="en-US" altLang="zh-TW" sz="1200" b="0" i="0" kern="1200" dirty="0">
                <a:solidFill>
                  <a:schemeClr val="tx1"/>
                </a:solidFill>
                <a:effectLst/>
                <a:latin typeface="+mn-lt"/>
                <a:ea typeface="+mn-ea"/>
                <a:cs typeface="+mn-cs"/>
              </a:rPr>
              <a:t>Ⅰ</a:t>
            </a:r>
            <a:r>
              <a:rPr kumimoji="1" lang="zh-TW" altLang="en-US" sz="1200" b="0" i="0" kern="1200" dirty="0">
                <a:solidFill>
                  <a:schemeClr val="tx1"/>
                </a:solidFill>
                <a:effectLst/>
                <a:latin typeface="+mn-lt"/>
                <a:ea typeface="+mn-ea"/>
                <a:cs typeface="+mn-cs"/>
              </a:rPr>
              <a:t>」教員研修用教材</a:t>
            </a:r>
            <a:r>
              <a:rPr kumimoji="1" lang="en-US" altLang="zh-TW" sz="1200" b="0" i="0" kern="1200" dirty="0">
                <a:solidFill>
                  <a:schemeClr val="tx1"/>
                </a:solidFill>
                <a:effectLst/>
                <a:latin typeface="+mn-lt"/>
                <a:ea typeface="+mn-ea"/>
                <a:cs typeface="+mn-cs"/>
              </a:rPr>
              <a:t>(</a:t>
            </a:r>
            <a:r>
              <a:rPr kumimoji="1" lang="zh-TW" altLang="en-US" sz="1200" b="0" i="0" kern="1200" dirty="0">
                <a:solidFill>
                  <a:schemeClr val="tx1"/>
                </a:solidFill>
                <a:effectLst/>
                <a:latin typeface="+mn-lt"/>
                <a:ea typeface="+mn-ea"/>
                <a:cs typeface="+mn-cs"/>
              </a:rPr>
              <a:t>本編</a:t>
            </a:r>
            <a:r>
              <a:rPr kumimoji="1" lang="en-US" altLang="zh-TW" sz="1200" b="0" i="0" kern="1200" dirty="0">
                <a:solidFill>
                  <a:schemeClr val="tx1"/>
                </a:solidFill>
                <a:effectLst/>
                <a:latin typeface="+mn-lt"/>
                <a:ea typeface="+mn-ea"/>
                <a:cs typeface="+mn-cs"/>
              </a:rPr>
              <a:t>)】</a:t>
            </a:r>
            <a:r>
              <a:rPr kumimoji="1" lang="zh-TW" altLang="en-US" sz="1200" b="0" i="0" kern="1200" dirty="0">
                <a:solidFill>
                  <a:schemeClr val="tx1"/>
                </a:solidFill>
                <a:effectLst/>
                <a:latin typeface="+mn-lt"/>
                <a:ea typeface="+mn-ea"/>
                <a:cs typeface="+mn-cs"/>
              </a:rPr>
              <a:t>第</a:t>
            </a:r>
            <a:r>
              <a:rPr kumimoji="1" lang="en-US" altLang="zh-TW" sz="1200" b="0" i="0" kern="1200" dirty="0">
                <a:solidFill>
                  <a:schemeClr val="tx1"/>
                </a:solidFill>
                <a:effectLst/>
                <a:latin typeface="+mn-lt"/>
                <a:ea typeface="+mn-ea"/>
                <a:cs typeface="+mn-cs"/>
              </a:rPr>
              <a:t>1</a:t>
            </a:r>
            <a:r>
              <a:rPr kumimoji="1" lang="zh-TW" altLang="en-US" sz="1200" b="0" i="0" kern="1200" dirty="0">
                <a:solidFill>
                  <a:schemeClr val="tx1"/>
                </a:solidFill>
                <a:effectLst/>
                <a:latin typeface="+mn-lt"/>
                <a:ea typeface="+mn-ea"/>
                <a:cs typeface="+mn-cs"/>
              </a:rPr>
              <a:t>章</a:t>
            </a:r>
            <a:endParaRPr kumimoji="1" lang="en-US" altLang="zh-TW" sz="1200" b="0" i="0" kern="1200" dirty="0">
              <a:solidFill>
                <a:schemeClr val="tx1"/>
              </a:solidFill>
              <a:effectLst/>
              <a:latin typeface="+mn-lt"/>
              <a:ea typeface="+mn-ea"/>
              <a:cs typeface="+mn-cs"/>
            </a:endParaRPr>
          </a:p>
          <a:p>
            <a:r>
              <a:rPr kumimoji="1" lang="en-US" altLang="zh-TW" sz="1200" b="0" i="0" kern="1200" dirty="0">
                <a:solidFill>
                  <a:schemeClr val="tx1"/>
                </a:solidFill>
                <a:effectLst/>
                <a:latin typeface="+mn-lt"/>
                <a:ea typeface="+mn-ea"/>
                <a:cs typeface="+mn-cs"/>
              </a:rPr>
              <a:t>https://www.mext.go.jp/a_menu/shotou/zyouhou/detail/1416756.htm</a:t>
            </a:r>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12</a:t>
            </a:fld>
            <a:endParaRPr kumimoji="1" lang="ja-JP" altLang="en-US"/>
          </a:p>
        </p:txBody>
      </p:sp>
    </p:spTree>
    <p:extLst>
      <p:ext uri="{BB962C8B-B14F-4D97-AF65-F5344CB8AC3E}">
        <p14:creationId xmlns:p14="http://schemas.microsoft.com/office/powerpoint/2010/main" val="208459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情報の特性である残存性、複製性、伝播性は海賊版を作りやすい特性であると言えます。</a:t>
            </a:r>
            <a:endParaRPr kumimoji="1" lang="en-US" altLang="ja-JP" dirty="0"/>
          </a:p>
          <a:p>
            <a:r>
              <a:rPr kumimoji="1" lang="ja-JP" altLang="en-US" dirty="0"/>
              <a:t>では、その海賊版を利用できる海賊版サイトがあるためにどのような影響があるのかを考えましょう。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13</a:t>
            </a:fld>
            <a:endParaRPr kumimoji="1" lang="ja-JP" altLang="en-US"/>
          </a:p>
        </p:txBody>
      </p:sp>
    </p:spTree>
    <p:extLst>
      <p:ext uri="{BB962C8B-B14F-4D97-AF65-F5344CB8AC3E}">
        <p14:creationId xmlns:p14="http://schemas.microsoft.com/office/powerpoint/2010/main" val="172125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これから動画を視聴します。</a:t>
            </a:r>
            <a:endParaRPr kumimoji="1" lang="en-US" altLang="ja-JP" dirty="0"/>
          </a:p>
          <a:p>
            <a:r>
              <a:rPr kumimoji="1" lang="ja-JP" altLang="en-US" dirty="0"/>
              <a:t>海賊版サイトの現状と対策について述べられています。</a:t>
            </a:r>
            <a:endParaRPr kumimoji="1" lang="en-US" altLang="ja-JP" dirty="0"/>
          </a:p>
          <a:p>
            <a:endParaRPr kumimoji="1" lang="en-US" altLang="ja-JP" dirty="0"/>
          </a:p>
          <a:p>
            <a:r>
              <a:rPr kumimoji="1" lang="ja-JP" altLang="en-US" dirty="0"/>
              <a:t>動画を視聴しながら、自分で大切だと思うところをメモをしてまとめてください。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14</a:t>
            </a:fld>
            <a:endParaRPr kumimoji="1" lang="ja-JP" altLang="en-US"/>
          </a:p>
        </p:txBody>
      </p:sp>
    </p:spTree>
    <p:extLst>
      <p:ext uri="{BB962C8B-B14F-4D97-AF65-F5344CB8AC3E}">
        <p14:creationId xmlns:p14="http://schemas.microsoft.com/office/powerpoint/2010/main" val="293722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著作権を侵害すると、著作権者の被害となるという印象があります。</a:t>
            </a:r>
            <a:endParaRPr kumimoji="1" lang="en-US" altLang="ja-JP" dirty="0"/>
          </a:p>
          <a:p>
            <a:r>
              <a:rPr kumimoji="1" lang="ja-JP" altLang="en-US" dirty="0"/>
              <a:t>動画にもあったように、コミックを私たちが買えば、そのお金は作者に入ります。</a:t>
            </a:r>
            <a:endParaRPr kumimoji="1" lang="en-US" altLang="ja-JP" dirty="0"/>
          </a:p>
          <a:p>
            <a:r>
              <a:rPr kumimoji="1" lang="ja-JP" altLang="en-US" dirty="0"/>
              <a:t>しかし、私たちが海賊版サイトを利用すると、そのお金は海賊版サイトの運営者に行くわけです。</a:t>
            </a:r>
            <a:endParaRPr kumimoji="1" lang="en-US" altLang="ja-JP" dirty="0"/>
          </a:p>
          <a:p>
            <a:endParaRPr kumimoji="1" lang="en-US" altLang="ja-JP" dirty="0"/>
          </a:p>
          <a:p>
            <a:r>
              <a:rPr kumimoji="1" lang="ja-JP" altLang="en-US" dirty="0"/>
              <a:t>ただ、ここにいる高校生の皆さんは、多くは著作権者としてお金を得ている人はあまりいません。</a:t>
            </a:r>
            <a:endParaRPr kumimoji="1" lang="en-US" altLang="ja-JP" dirty="0"/>
          </a:p>
          <a:p>
            <a:r>
              <a:rPr kumimoji="1" lang="ja-JP" altLang="en-US" dirty="0"/>
              <a:t>むしろただでコミックを読めてしまうわけですから、皆さんが被害を受けているとは言えないかもしれません。</a:t>
            </a:r>
            <a:endParaRPr kumimoji="1" lang="en-US" altLang="ja-JP" dirty="0"/>
          </a:p>
          <a:p>
            <a:r>
              <a:rPr kumimoji="1" lang="ja-JP" altLang="en-US" dirty="0"/>
              <a:t>皆さんへの被害とは何でしょうか。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15</a:t>
            </a:fld>
            <a:endParaRPr kumimoji="1" lang="ja-JP" altLang="en-US"/>
          </a:p>
        </p:txBody>
      </p:sp>
    </p:spTree>
    <p:extLst>
      <p:ext uri="{BB962C8B-B14F-4D97-AF65-F5344CB8AC3E}">
        <p14:creationId xmlns:p14="http://schemas.microsoft.com/office/powerpoint/2010/main" val="166823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動画の中では、私たちに対する被害として、この</a:t>
            </a:r>
            <a:r>
              <a:rPr kumimoji="1" lang="en-US" altLang="ja-JP" dirty="0"/>
              <a:t>3</a:t>
            </a:r>
            <a:r>
              <a:rPr kumimoji="1" lang="ja-JP" altLang="en-US" dirty="0"/>
              <a:t>点が伝えられていました。</a:t>
            </a:r>
            <a:endParaRPr kumimoji="1" lang="en-US" altLang="ja-JP" dirty="0"/>
          </a:p>
          <a:p>
            <a:r>
              <a:rPr kumimoji="1" lang="ja-JP" altLang="en-US" dirty="0"/>
              <a:t>確かにこのような被害を受けたくありません。</a:t>
            </a:r>
            <a:endParaRPr kumimoji="1" lang="en-US" altLang="ja-JP" dirty="0"/>
          </a:p>
          <a:p>
            <a:r>
              <a:rPr kumimoji="1" lang="ja-JP" altLang="en-US" dirty="0"/>
              <a:t>ただ、これらの被害を受けるから私たちは海賊版を利用してはいけないのでしょうか？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16</a:t>
            </a:fld>
            <a:endParaRPr kumimoji="1" lang="ja-JP" altLang="en-US"/>
          </a:p>
        </p:txBody>
      </p:sp>
    </p:spTree>
    <p:extLst>
      <p:ext uri="{BB962C8B-B14F-4D97-AF65-F5344CB8AC3E}">
        <p14:creationId xmlns:p14="http://schemas.microsoft.com/office/powerpoint/2010/main" val="342262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さて、再度同じ問いを皆さんにしたいと思います。</a:t>
            </a:r>
            <a:endParaRPr kumimoji="1" lang="en-US" altLang="ja-JP" dirty="0"/>
          </a:p>
          <a:p>
            <a:r>
              <a:rPr kumimoji="1" lang="ja-JP" altLang="en-US" dirty="0"/>
              <a:t>これまで学んできたことを踏まえて、再度班単位で考えて発表をしましょう。</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17</a:t>
            </a:fld>
            <a:endParaRPr kumimoji="1" lang="ja-JP" altLang="en-US"/>
          </a:p>
        </p:txBody>
      </p:sp>
    </p:spTree>
    <p:extLst>
      <p:ext uri="{BB962C8B-B14F-4D97-AF65-F5344CB8AC3E}">
        <p14:creationId xmlns:p14="http://schemas.microsoft.com/office/powerpoint/2010/main" val="110558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18</a:t>
            </a:fld>
            <a:endParaRPr kumimoji="1" lang="ja-JP" altLang="en-US"/>
          </a:p>
        </p:txBody>
      </p:sp>
    </p:spTree>
    <p:extLst>
      <p:ext uri="{BB962C8B-B14F-4D97-AF65-F5344CB8AC3E}">
        <p14:creationId xmlns:p14="http://schemas.microsoft.com/office/powerpoint/2010/main" val="364530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作家は、もちろん、自分が考えた作品で皆さんを楽しませたいからこそ、作品を生み出してくれています。</a:t>
            </a:r>
            <a:endParaRPr kumimoji="1" lang="en-US" altLang="ja-JP" dirty="0"/>
          </a:p>
          <a:p>
            <a:r>
              <a:rPr kumimoji="1" lang="ja-JP" altLang="en-US" dirty="0"/>
              <a:t>そして、作家にも生活があり、そこには収入が発生するからこそ、頑張って良い作品を作ろうと思っているわけです。</a:t>
            </a:r>
            <a:endParaRPr kumimoji="1" lang="en-US" altLang="ja-JP" dirty="0"/>
          </a:p>
          <a:p>
            <a:r>
              <a:rPr kumimoji="1" lang="ja-JP" altLang="en-US" dirty="0"/>
              <a:t>その作家や作品を守る権利に「著作権」があります。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19</a:t>
            </a:fld>
            <a:endParaRPr kumimoji="1" lang="ja-JP" altLang="en-US"/>
          </a:p>
        </p:txBody>
      </p:sp>
    </p:spTree>
    <p:extLst>
      <p:ext uri="{BB962C8B-B14F-4D97-AF65-F5344CB8AC3E}">
        <p14:creationId xmlns:p14="http://schemas.microsoft.com/office/powerpoint/2010/main" val="173562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2</a:t>
            </a:fld>
            <a:endParaRPr kumimoji="1" lang="ja-JP" altLang="en-US"/>
          </a:p>
        </p:txBody>
      </p:sp>
    </p:spTree>
    <p:extLst>
      <p:ext uri="{BB962C8B-B14F-4D97-AF65-F5344CB8AC3E}">
        <p14:creationId xmlns:p14="http://schemas.microsoft.com/office/powerpoint/2010/main" val="100971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そして、その著作権の目的を再度確認しましょう。</a:t>
            </a:r>
            <a:endParaRPr kumimoji="1" lang="en-US" altLang="ja-JP" dirty="0"/>
          </a:p>
          <a:p>
            <a:endParaRPr kumimoji="1" lang="en-US" altLang="ja-JP" dirty="0"/>
          </a:p>
          <a:p>
            <a:r>
              <a:rPr kumimoji="1" lang="ja-JP" altLang="ja-JP" sz="1200" kern="1200">
                <a:solidFill>
                  <a:schemeClr val="tx1"/>
                </a:solidFill>
                <a:effectLst/>
                <a:latin typeface="+mn-lt"/>
                <a:ea typeface="+mn-ea"/>
                <a:cs typeface="+mn-cs"/>
              </a:rPr>
              <a:t>「文化的所産の公正な利用に留意しつつ著作権等の権利の保護を図り」と書いてあります。</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これは、著作権法は適切な権利保護によって「創作の促進」を図り、</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権利の制限によって「公正な利用」を確保しましょう、と定められているというわけです。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そして、「もつて文化の発展に寄与することを目的」と書かれています。</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著作権法は先述した２つのバランスを取りながら、文化の発展に寄与するというところを大きな目的としているわけです。</a:t>
            </a:r>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20</a:t>
            </a:fld>
            <a:endParaRPr kumimoji="1" lang="ja-JP" altLang="en-US"/>
          </a:p>
        </p:txBody>
      </p:sp>
    </p:spTree>
    <p:extLst>
      <p:ext uri="{BB962C8B-B14F-4D97-AF65-F5344CB8AC3E}">
        <p14:creationId xmlns:p14="http://schemas.microsoft.com/office/powerpoint/2010/main" val="259412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著作権法は、コンテンツを作った人とコンテンツを利用する人の利害を調整するためのものであるとわかります。</a:t>
            </a:r>
            <a:endParaRPr kumimoji="1" lang="en-US" altLang="ja-JP" dirty="0"/>
          </a:p>
          <a:p>
            <a:r>
              <a:rPr kumimoji="1" lang="ja-JP" altLang="en-US" dirty="0"/>
              <a:t>著作権者を守りながらも、ユーザー側がコンテンツを適切に利用することができるように、</a:t>
            </a:r>
            <a:r>
              <a:rPr kumimoji="1" lang="ja-JP" altLang="ja-JP" sz="1200" kern="1200" dirty="0">
                <a:solidFill>
                  <a:schemeClr val="tx1"/>
                </a:solidFill>
                <a:effectLst/>
                <a:latin typeface="+mn-lt"/>
                <a:ea typeface="+mn-ea"/>
                <a:cs typeface="+mn-cs"/>
              </a:rPr>
              <a:t>権利</a:t>
            </a:r>
            <a:r>
              <a:rPr kumimoji="1" lang="ja-JP" altLang="en-US" dirty="0"/>
              <a:t>制限規定が設けられているのです。</a:t>
            </a:r>
            <a:endParaRPr kumimoji="1" lang="en-US" altLang="ja-JP" dirty="0"/>
          </a:p>
          <a:p>
            <a:r>
              <a:rPr kumimoji="1" lang="ja-JP" altLang="en-US" dirty="0"/>
              <a:t>このようにコンテンツの保護と利用のバランスを取りなら文化の発展することを目的としているのです。</a:t>
            </a:r>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21</a:t>
            </a:fld>
            <a:endParaRPr kumimoji="1" lang="ja-JP" altLang="en-US"/>
          </a:p>
        </p:txBody>
      </p:sp>
    </p:spTree>
    <p:extLst>
      <p:ext uri="{BB962C8B-B14F-4D97-AF65-F5344CB8AC3E}">
        <p14:creationId xmlns:p14="http://schemas.microsoft.com/office/powerpoint/2010/main" val="126377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a:solidFill>
                  <a:schemeClr val="tx1"/>
                </a:solidFill>
                <a:effectLst/>
                <a:latin typeface="+mn-lt"/>
                <a:ea typeface="+mn-ea"/>
                <a:cs typeface="+mn-cs"/>
              </a:rPr>
              <a:t>現在は高度情報社会であり、皆さんは情報に囲まれながら生きています。</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先に学んだように、情報（デジタルデータ）の特性として、残存性、複製性、伝播性があります。</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この情報の特性を生かすことのできる高度情報社会だからこそ、海賊版サイトが生まれてしまったとも言えるでしょう。</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そのため、この時代に対応した法整備が進んでいます。</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こうした取組により、コンテンツを作る人の利益が守られています。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22</a:t>
            </a:fld>
            <a:endParaRPr kumimoji="1" lang="ja-JP" altLang="en-US"/>
          </a:p>
        </p:txBody>
      </p:sp>
    </p:spTree>
    <p:extLst>
      <p:ext uri="{BB962C8B-B14F-4D97-AF65-F5344CB8AC3E}">
        <p14:creationId xmlns:p14="http://schemas.microsoft.com/office/powerpoint/2010/main" val="74716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kumimoji="1" lang="ja-JP" altLang="ja-JP" sz="1200" kern="1200" dirty="0">
                <a:solidFill>
                  <a:schemeClr val="tx1"/>
                </a:solidFill>
                <a:effectLst/>
                <a:latin typeface="+mn-lt"/>
                <a:ea typeface="+mn-ea"/>
                <a:cs typeface="+mn-cs"/>
              </a:rPr>
              <a:t>高度情報社会である現在、情報技術は止まることを知らず、どんどん発展していきます。</a:t>
            </a:r>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情報技術が発展することはよいことなのですが、その技術を利用して海賊版のコンテンツが今後も出てくると考えられます。</a:t>
            </a:r>
          </a:p>
          <a:p>
            <a:pPr latinLnBrk="1"/>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だからこそ、私たちは、情報社会での文化の発展のために、情報モラルをもって行動しましょう。</a:t>
            </a:r>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仮に知り合いに、情報モラルに反したコンテンツを勧められたとしても、情報モラルをもってそれらのコンテンツを利用しないようにしましょう。</a:t>
            </a:r>
          </a:p>
          <a:p>
            <a:pPr latinLnBrk="1"/>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そして、情報社会に参画する一員として、情報モラルをもって行動をした結果、文化の発展に寄与する１人として生きることができるのです。</a:t>
            </a:r>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それは、作品を作る人であっても、それを届ける人であっても、さらにその作品を楽しむ一人であってもです。</a:t>
            </a:r>
          </a:p>
          <a:p>
            <a:pPr latinLnBrk="1"/>
            <a:endParaRPr kumimoji="1" lang="en-US" altLang="ja-JP" sz="1200" kern="1200" dirty="0">
              <a:solidFill>
                <a:schemeClr val="tx1"/>
              </a:solidFill>
              <a:effectLst/>
              <a:latin typeface="+mn-lt"/>
              <a:ea typeface="+mn-ea"/>
              <a:cs typeface="+mn-cs"/>
            </a:endParaRPr>
          </a:p>
          <a:p>
            <a:pPr latinLnBrk="1"/>
            <a:r>
              <a:rPr kumimoji="1" lang="ja-JP" altLang="ja-JP" sz="1200" kern="1200" dirty="0">
                <a:solidFill>
                  <a:schemeClr val="tx1"/>
                </a:solidFill>
                <a:effectLst/>
                <a:latin typeface="+mn-lt"/>
                <a:ea typeface="+mn-ea"/>
                <a:cs typeface="+mn-cs"/>
              </a:rPr>
              <a:t>私たちは情報モラルをもって、海賊版サイトなどに対して対処をしましょう。</a:t>
            </a:r>
          </a:p>
          <a:p>
            <a:r>
              <a:rPr kumimoji="1" lang="ja-JP" altLang="ja-JP" sz="1200" kern="1200" dirty="0">
                <a:solidFill>
                  <a:schemeClr val="tx1"/>
                </a:solidFill>
                <a:effectLst/>
                <a:latin typeface="+mn-lt"/>
                <a:ea typeface="+mn-ea"/>
                <a:cs typeface="+mn-cs"/>
              </a:rPr>
              <a:t>本日の授業は以上です。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23</a:t>
            </a:fld>
            <a:endParaRPr kumimoji="1" lang="ja-JP" altLang="en-US"/>
          </a:p>
        </p:txBody>
      </p:sp>
    </p:spTree>
    <p:extLst>
      <p:ext uri="{BB962C8B-B14F-4D97-AF65-F5344CB8AC3E}">
        <p14:creationId xmlns:p14="http://schemas.microsoft.com/office/powerpoint/2010/main" val="229924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3</a:t>
            </a:fld>
            <a:endParaRPr kumimoji="1" lang="ja-JP" altLang="en-US"/>
          </a:p>
        </p:txBody>
      </p:sp>
    </p:spTree>
    <p:extLst>
      <p:ext uri="{BB962C8B-B14F-4D97-AF65-F5344CB8AC3E}">
        <p14:creationId xmlns:p14="http://schemas.microsoft.com/office/powerpoint/2010/main" val="127014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4</a:t>
            </a:fld>
            <a:endParaRPr kumimoji="1" lang="ja-JP" altLang="en-US"/>
          </a:p>
        </p:txBody>
      </p:sp>
    </p:spTree>
    <p:extLst>
      <p:ext uri="{BB962C8B-B14F-4D97-AF65-F5344CB8AC3E}">
        <p14:creationId xmlns:p14="http://schemas.microsoft.com/office/powerpoint/2010/main" val="150857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著作権とは何でしょうか。</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音楽・アニメ・映画・マンガ等の作品は、創作した人がそれぞれ自分の思想や感情を創作的に表現したものです。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この表現したものを「著作物」、著作物を創作する人を「著作者」と言います。 そして「著作者」に法律上与えられている権利を「著作権」と言います。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文化庁　著作権テキスト</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https://www.bunka.go.jp/seisaku/chosakuken/seidokaisetsu/pdf/93736501_05.pdf</a:t>
            </a:r>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5</a:t>
            </a:fld>
            <a:endParaRPr kumimoji="1" lang="ja-JP" altLang="en-US"/>
          </a:p>
        </p:txBody>
      </p:sp>
    </p:spTree>
    <p:extLst>
      <p:ext uri="{BB962C8B-B14F-4D97-AF65-F5344CB8AC3E}">
        <p14:creationId xmlns:p14="http://schemas.microsoft.com/office/powerpoint/2010/main" val="111104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そして、その著作権の目標は第一条にこのように書かれています。</a:t>
            </a:r>
            <a:endParaRPr kumimoji="1" lang="en-US" altLang="ja-JP" dirty="0"/>
          </a:p>
          <a:p>
            <a:r>
              <a:rPr kumimoji="1" lang="ja-JP" altLang="en-US" dirty="0"/>
              <a:t>みなさん、読んでみてください。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6</a:t>
            </a:fld>
            <a:endParaRPr kumimoji="1" lang="ja-JP" altLang="en-US"/>
          </a:p>
        </p:txBody>
      </p:sp>
    </p:spTree>
    <p:extLst>
      <p:ext uri="{BB962C8B-B14F-4D97-AF65-F5344CB8AC3E}">
        <p14:creationId xmlns:p14="http://schemas.microsoft.com/office/powerpoint/2010/main" val="321248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著作権は、著作者の権利を守るものです。</a:t>
            </a:r>
            <a:endParaRPr kumimoji="1" lang="en-US" altLang="ja-JP" dirty="0"/>
          </a:p>
          <a:p>
            <a:r>
              <a:rPr kumimoji="1" lang="ja-JP" altLang="en-US" dirty="0"/>
              <a:t>そして、著作権は大きく、著作者の精神的な利益を守る「著作者人格権」と、財産的な利益を守る「著作権（財産権）」とに分かれています。</a:t>
            </a:r>
            <a:endParaRPr kumimoji="1" lang="en-US" altLang="ja-JP" dirty="0"/>
          </a:p>
          <a:p>
            <a:endParaRPr kumimoji="1" lang="en-US" altLang="ja-JP" dirty="0"/>
          </a:p>
          <a:p>
            <a:r>
              <a:rPr kumimoji="1" lang="ja-JP" altLang="en-US" dirty="0"/>
              <a:t>このようにたくさんの区分がされていると難しく感じると思います。</a:t>
            </a:r>
            <a:endParaRPr kumimoji="1" lang="en-US" altLang="ja-JP" dirty="0"/>
          </a:p>
          <a:p>
            <a:r>
              <a:rPr kumimoji="1" lang="ja-JP" altLang="en-US" dirty="0"/>
              <a:t>ただ、ひとまとめに大きく言えば、作品を作った著作者に迷惑がかかるようなことはしてはいけないということです。</a:t>
            </a:r>
            <a:endParaRPr kumimoji="1" lang="en-US" altLang="ja-JP" dirty="0"/>
          </a:p>
          <a:p>
            <a:r>
              <a:rPr kumimoji="1" lang="ja-JP" altLang="en-US" dirty="0"/>
              <a:t>では、著作権は作者等の著作権者を守るためだけにあるのでしょうか。</a:t>
            </a:r>
            <a:endParaRPr kumimoji="1" lang="en-US" altLang="ja-JP" dirty="0"/>
          </a:p>
          <a:p>
            <a:r>
              <a:rPr kumimoji="1" lang="ja-JP" altLang="en-US" dirty="0"/>
              <a:t>著作物を利用する側の私たちには関係がないのでしょうか。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7</a:t>
            </a:fld>
            <a:endParaRPr kumimoji="1" lang="ja-JP" altLang="en-US"/>
          </a:p>
        </p:txBody>
      </p:sp>
    </p:spTree>
    <p:extLst>
      <p:ext uri="{BB962C8B-B14F-4D97-AF65-F5344CB8AC3E}">
        <p14:creationId xmlns:p14="http://schemas.microsoft.com/office/powerpoint/2010/main" val="328554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著作権を守らなければならない理由を考えます。</a:t>
            </a:r>
            <a:endParaRPr kumimoji="1" lang="en-US" altLang="ja-JP" dirty="0"/>
          </a:p>
          <a:p>
            <a:endParaRPr kumimoji="1" lang="en-US" altLang="ja-JP" dirty="0"/>
          </a:p>
          <a:p>
            <a:r>
              <a:rPr kumimoji="1" lang="en-US" altLang="ja-JP" dirty="0"/>
              <a:t>※</a:t>
            </a:r>
            <a:r>
              <a:rPr kumimoji="1" lang="ja-JP" altLang="en-US" dirty="0"/>
              <a:t>生徒に発表をさせますが、具体的な回答は行いません。</a:t>
            </a:r>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8</a:t>
            </a:fld>
            <a:endParaRPr kumimoji="1" lang="ja-JP" altLang="en-US"/>
          </a:p>
        </p:txBody>
      </p:sp>
    </p:spTree>
    <p:extLst>
      <p:ext uri="{BB962C8B-B14F-4D97-AF65-F5344CB8AC3E}">
        <p14:creationId xmlns:p14="http://schemas.microsoft.com/office/powerpoint/2010/main" val="377678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ではここで著作権を守らなければならないのかを考えるために海賊版について検討しましょう。</a:t>
            </a:r>
            <a:endParaRPr kumimoji="1" lang="en-US" altLang="ja-JP" dirty="0"/>
          </a:p>
          <a:p>
            <a:r>
              <a:rPr kumimoji="1" lang="ja-JP" altLang="en-US" dirty="0"/>
              <a:t>海賊版に関する動画を視聴します。動画を視聴しながら、自分で大切だと思うところをメモをしてまとめてください。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585094A-6E57-49C8-9FEE-15C369799108}" type="slidenum">
              <a:rPr kumimoji="1" lang="ja-JP" altLang="en-US" smtClean="0"/>
              <a:t>9</a:t>
            </a:fld>
            <a:endParaRPr kumimoji="1" lang="ja-JP" altLang="en-US"/>
          </a:p>
        </p:txBody>
      </p:sp>
    </p:spTree>
    <p:extLst>
      <p:ext uri="{BB962C8B-B14F-4D97-AF65-F5344CB8AC3E}">
        <p14:creationId xmlns:p14="http://schemas.microsoft.com/office/powerpoint/2010/main" val="360534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1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89A57E-4940-4FB4-AEFF-BF927528E7A9}"/>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40AC02D-74B2-4571-AEE1-A8DE5C99FA7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3C9065-C85C-4B4F-8901-9B32EEED0BA1}"/>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360022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C94C41-C355-476B-ADD3-4483B183C5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8C3DBC-03BF-4D9F-9C69-0287F84D0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5A55E42-3D2D-41E7-B9CD-FC34FEBAC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9F94B9-7196-461A-9AE5-9C8A5D28546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50FE5C2-8A6C-429A-BF89-5C20362EC3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4C885B-0D71-490A-89A8-1753B9CBD22D}"/>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368639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5CD71-863D-4B53-B41C-17EAD0E1452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C2C0B6-7C3C-478E-A1AB-66FD40FCD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11680AB-61EC-4116-AF90-54B8332F5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D587EC-01AB-49A0-97D1-76DDAF74F0D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60AE47A-2F0F-45D7-8B95-20BDB845CC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C10AA1-FEEE-455E-9AC4-60BE1B2498BB}"/>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303498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BDEE0-FDE5-424C-8C35-F7C14F0054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323D432-6630-413C-9A60-426C5DB0EC9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23483-E1F6-4006-9E38-08209964F5B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5533964-C382-42B8-8C33-1F618068ED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D399CC-ED55-4B43-A2B8-2BF9E589B5D9}"/>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41683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E0CCED4-4C76-4BD2-B35D-5FDA801830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2E08A8-1881-4857-8180-3935060855A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60C9CA-A250-43B1-BC73-1FAD6BD26F1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E5BF876-19B5-4482-BD56-935D844C02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05142F-CE53-42F7-B62C-885ACE849BD4}"/>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66758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用">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FD98145-4576-935D-A071-F4376E1D4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69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波">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95E456-7FD8-AF07-46E3-F614D5D67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16700"/>
            <a:ext cx="12192000" cy="241300"/>
          </a:xfrm>
          <a:prstGeom prst="rect">
            <a:avLst/>
          </a:prstGeom>
        </p:spPr>
      </p:pic>
      <p:pic>
        <p:nvPicPr>
          <p:cNvPr id="5" name="図 4">
            <a:extLst>
              <a:ext uri="{FF2B5EF4-FFF2-40B4-BE49-F238E27FC236}">
                <a16:creationId xmlns:a16="http://schemas.microsoft.com/office/drawing/2014/main" id="{3D8D0636-ED7D-C8DE-32D1-9B39DA1332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419100"/>
          </a:xfrm>
          <a:prstGeom prst="rect">
            <a:avLst/>
          </a:prstGeom>
        </p:spPr>
      </p:pic>
    </p:spTree>
    <p:extLst>
      <p:ext uri="{BB962C8B-B14F-4D97-AF65-F5344CB8AC3E}">
        <p14:creationId xmlns:p14="http://schemas.microsoft.com/office/powerpoint/2010/main" val="212187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50D8F-93A8-4A09-82C2-2A392AC9C6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ED2C86-CBA9-4BD9-AB1D-3E591B520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B6A8CEC-C2DB-42FB-B0E0-BE635F0B1CD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3F34971-DC95-4B16-A818-999B998425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EE2235-69B3-4235-88A6-542523F047E9}"/>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39138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5EB7EC-D6C6-4770-9C5D-8A512C4FAD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9BEF13-CECD-4142-8D1B-2EE5DE7B173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C21432-B27B-48A7-8264-89BD5EEDE58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7638BD3-EBA1-420C-92CB-753F651FC6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985428-B848-410F-A84D-3A796D6502D4}"/>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321403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EB3AD0-41F7-4F29-A3DD-D26291D2639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0CE4C3-1115-4BB8-890D-704D9F60B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A3CC880-2F49-445C-ACE8-77995F9C4B3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4C2F0C1-6A89-4510-97F8-5F4F014585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F1596F-4453-45AC-BEDB-895AF514D672}"/>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06496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EF7B5-285E-4FD7-B380-264F4F6613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C47C5F-DF88-4081-ADAE-AB8E4159DE6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63B312-9435-4BD1-9DFD-251FAA7AD3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831E8A-0EF5-4ED4-B182-B54D5F42BEB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B6107DB-C47E-4027-AC05-2392DE910A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F17411-0BD0-437F-8E35-511D5C160F34}"/>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49381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BF990-14B8-4470-96B5-40E6A84F462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F2E4FF-EDA3-4E25-A573-E30B03FB47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03B89E-DE31-4162-923C-A4BB7FFBF2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CF6308-7881-479E-90F3-02CD24267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6DC49C-D3A4-4B63-891B-8FA7CF663C3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B879E88-E20C-4FCB-9448-D50235288DC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F923774-783E-42D1-A0B8-6E4DD686ABB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DE8D5B-D75C-4BC7-98CA-54DF7FB3D87E}"/>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05244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3B084-90FE-467A-BF8B-E20ACCD6AD5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FDBF18C-7610-4B1A-80C7-0C9EEAAEBF66}"/>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2A50C4D1-4869-4FBF-9D7D-F404990267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82CDD0-18A3-4865-82D2-D2EAB577A3EC}"/>
              </a:ext>
            </a:extLst>
          </p:cNvPr>
          <p:cNvSpPr>
            <a:spLocks noGrp="1"/>
          </p:cNvSpPr>
          <p:nvPr>
            <p:ph type="sldNum" sz="quarter" idx="12"/>
          </p:nvPr>
        </p:nvSpPr>
        <p:spPr/>
        <p:txBody>
          <a:bodyPr/>
          <a:lstStyle/>
          <a:p>
            <a:fld id="{C93BE3B4-870E-4C78-A232-5AA8F4F87FC3}" type="slidenum">
              <a:rPr kumimoji="1" lang="ja-JP" altLang="en-US" smtClean="0"/>
              <a:t>‹#›</a:t>
            </a:fld>
            <a:endParaRPr kumimoji="1" lang="ja-JP" altLang="en-US"/>
          </a:p>
        </p:txBody>
      </p:sp>
    </p:spTree>
    <p:extLst>
      <p:ext uri="{BB962C8B-B14F-4D97-AF65-F5344CB8AC3E}">
        <p14:creationId xmlns:p14="http://schemas.microsoft.com/office/powerpoint/2010/main" val="106915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33A78C-8D08-46DB-A238-08C173923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216274-A1A3-47C2-84E9-7A47BA6A5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1C6923-3D65-4727-8512-7F9F22B7D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31F255C3-A97C-4260-91D0-99973E9E9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E863E34-4951-487B-BE65-356A04A8E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tint val="75000"/>
                  </a:schemeClr>
                </a:solidFill>
              </a:defRPr>
            </a:lvl1pPr>
          </a:lstStyle>
          <a:p>
            <a:fld id="{C93BE3B4-870E-4C78-A232-5AA8F4F87FC3}" type="slidenum">
              <a:rPr lang="ja-JP" altLang="en-US" smtClean="0"/>
              <a:pPr/>
              <a:t>‹#›</a:t>
            </a:fld>
            <a:endParaRPr lang="ja-JP" altLang="en-US"/>
          </a:p>
        </p:txBody>
      </p:sp>
    </p:spTree>
    <p:extLst>
      <p:ext uri="{BB962C8B-B14F-4D97-AF65-F5344CB8AC3E}">
        <p14:creationId xmlns:p14="http://schemas.microsoft.com/office/powerpoint/2010/main" val="3973666182"/>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A8CB124-D720-480F-E18C-2FE62A88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C18578AE-F646-4AB0-AAB7-50DE660934C1}"/>
              </a:ext>
            </a:extLst>
          </p:cNvPr>
          <p:cNvSpPr>
            <a:spLocks noGrp="1"/>
          </p:cNvSpPr>
          <p:nvPr>
            <p:ph type="ctrTitle" idx="4294967295"/>
          </p:nvPr>
        </p:nvSpPr>
        <p:spPr>
          <a:xfrm>
            <a:off x="0" y="1946275"/>
            <a:ext cx="12192000" cy="1570038"/>
          </a:xfrm>
        </p:spPr>
        <p:txBody>
          <a:bodyPr wrap="square" lIns="0" tIns="180000" rIns="0" bIns="0" anchor="ctr" anchorCtr="1">
            <a:spAutoFit/>
          </a:bodyPr>
          <a:lstStyle/>
          <a:p>
            <a:pPr algn="ctr"/>
            <a:r>
              <a:rPr kumimoji="1" lang="ja-JP" altLang="en-US" sz="10000" dirty="0"/>
              <a:t>著作権</a:t>
            </a:r>
          </a:p>
        </p:txBody>
      </p:sp>
      <p:sp>
        <p:nvSpPr>
          <p:cNvPr id="3" name="字幕 2">
            <a:extLst>
              <a:ext uri="{FF2B5EF4-FFF2-40B4-BE49-F238E27FC236}">
                <a16:creationId xmlns:a16="http://schemas.microsoft.com/office/drawing/2014/main" id="{2B11F1BE-9008-494A-80BD-B440A36835CB}"/>
              </a:ext>
            </a:extLst>
          </p:cNvPr>
          <p:cNvSpPr>
            <a:spLocks noGrp="1"/>
          </p:cNvSpPr>
          <p:nvPr>
            <p:ph type="subTitle" idx="4294967295"/>
          </p:nvPr>
        </p:nvSpPr>
        <p:spPr>
          <a:xfrm>
            <a:off x="0" y="4000203"/>
            <a:ext cx="12192000" cy="717550"/>
          </a:xfrm>
        </p:spPr>
        <p:txBody>
          <a:bodyPr wrap="square" anchor="ctr" anchorCtr="1">
            <a:spAutoFit/>
          </a:bodyPr>
          <a:lstStyle/>
          <a:p>
            <a:pPr marL="0" indent="0" algn="ctr">
              <a:buNone/>
            </a:pPr>
            <a:r>
              <a:rPr kumimoji="1" lang="ja-JP" altLang="en-US" sz="4500" dirty="0"/>
              <a:t>みんなで考えよう！海賊版</a:t>
            </a:r>
          </a:p>
        </p:txBody>
      </p:sp>
      <p:pic>
        <p:nvPicPr>
          <p:cNvPr id="11" name="図 10">
            <a:extLst>
              <a:ext uri="{FF2B5EF4-FFF2-40B4-BE49-F238E27FC236}">
                <a16:creationId xmlns:a16="http://schemas.microsoft.com/office/drawing/2014/main" id="{9B4EA651-D48B-961B-B561-010948FA2EB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435099" y="3510364"/>
            <a:ext cx="9321800" cy="180000"/>
          </a:xfrm>
          <a:prstGeom prst="rect">
            <a:avLst/>
          </a:prstGeom>
        </p:spPr>
      </p:pic>
    </p:spTree>
    <p:extLst>
      <p:ext uri="{BB962C8B-B14F-4D97-AF65-F5344CB8AC3E}">
        <p14:creationId xmlns:p14="http://schemas.microsoft.com/office/powerpoint/2010/main" val="260243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46D25-934E-4DCB-94BA-D434DC5B6E16}"/>
              </a:ext>
            </a:extLst>
          </p:cNvPr>
          <p:cNvSpPr>
            <a:spLocks noGrp="1"/>
          </p:cNvSpPr>
          <p:nvPr>
            <p:ph type="title" idx="4294967295"/>
          </p:nvPr>
        </p:nvSpPr>
        <p:spPr>
          <a:xfrm>
            <a:off x="0" y="2002631"/>
            <a:ext cx="12192000" cy="2852737"/>
          </a:xfrm>
        </p:spPr>
        <p:txBody>
          <a:bodyPr anchor="ctr">
            <a:noAutofit/>
          </a:bodyPr>
          <a:lstStyle/>
          <a:p>
            <a:pPr marL="1143000" indent="-1143000" algn="ctr">
              <a:buFont typeface="+mj-lt"/>
              <a:buAutoNum type="arabicPeriod" startAt="2"/>
            </a:pPr>
            <a:r>
              <a:rPr lang="ja-JP" altLang="en-US" sz="6000" dirty="0">
                <a:latin typeface="+mj-ea"/>
              </a:rPr>
              <a:t>情報社会における著作権</a:t>
            </a:r>
            <a:endParaRPr kumimoji="1" lang="ja-JP" altLang="en-US" sz="6000" dirty="0">
              <a:latin typeface="+mj-ea"/>
            </a:endParaRPr>
          </a:p>
        </p:txBody>
      </p:sp>
    </p:spTree>
    <p:extLst>
      <p:ext uri="{BB962C8B-B14F-4D97-AF65-F5344CB8AC3E}">
        <p14:creationId xmlns:p14="http://schemas.microsoft.com/office/powerpoint/2010/main" val="132619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F20E548-8A8F-4348-B009-92249C57B727}"/>
              </a:ext>
            </a:extLst>
          </p:cNvPr>
          <p:cNvPicPr>
            <a:picLocks noChangeAspect="1"/>
          </p:cNvPicPr>
          <p:nvPr/>
        </p:nvPicPr>
        <p:blipFill rotWithShape="1">
          <a:blip r:embed="rId3"/>
          <a:srcRect t="10604" b="6907"/>
          <a:stretch/>
        </p:blipFill>
        <p:spPr>
          <a:xfrm>
            <a:off x="1301764" y="1224366"/>
            <a:ext cx="9583420" cy="5523421"/>
          </a:xfrm>
          <a:prstGeom prst="rect">
            <a:avLst/>
          </a:prstGeom>
        </p:spPr>
      </p:pic>
      <p:sp>
        <p:nvSpPr>
          <p:cNvPr id="3" name="タイトル 1">
            <a:extLst>
              <a:ext uri="{FF2B5EF4-FFF2-40B4-BE49-F238E27FC236}">
                <a16:creationId xmlns:a16="http://schemas.microsoft.com/office/drawing/2014/main" id="{E583B76A-8525-045D-3206-4F2EA3B31262}"/>
              </a:ext>
            </a:extLst>
          </p:cNvPr>
          <p:cNvSpPr txBox="1">
            <a:spLocks/>
          </p:cNvSpPr>
          <p:nvPr/>
        </p:nvSpPr>
        <p:spPr>
          <a:xfrm>
            <a:off x="-1" y="0"/>
            <a:ext cx="12186947" cy="901727"/>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a:latin typeface="+mj-ea"/>
              </a:rPr>
              <a:t>コミック市場の推移</a:t>
            </a:r>
            <a:endParaRPr lang="ja-JP" altLang="en-US" sz="4000" dirty="0">
              <a:latin typeface="+mj-ea"/>
            </a:endParaRPr>
          </a:p>
        </p:txBody>
      </p:sp>
      <p:pic>
        <p:nvPicPr>
          <p:cNvPr id="5" name="図 4">
            <a:extLst>
              <a:ext uri="{FF2B5EF4-FFF2-40B4-BE49-F238E27FC236}">
                <a16:creationId xmlns:a16="http://schemas.microsoft.com/office/drawing/2014/main" id="{23734BC4-3988-3EA3-C053-D882FF23A29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 y="874605"/>
            <a:ext cx="12186947" cy="180000"/>
          </a:xfrm>
          <a:prstGeom prst="rect">
            <a:avLst/>
          </a:prstGeom>
        </p:spPr>
      </p:pic>
    </p:spTree>
    <p:extLst>
      <p:ext uri="{BB962C8B-B14F-4D97-AF65-F5344CB8AC3E}">
        <p14:creationId xmlns:p14="http://schemas.microsoft.com/office/powerpoint/2010/main" val="255346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1" y="0"/>
            <a:ext cx="12186947" cy="874605"/>
          </a:xfrm>
        </p:spPr>
        <p:txBody>
          <a:bodyPr anchor="b">
            <a:noAutofit/>
          </a:bodyPr>
          <a:lstStyle/>
          <a:p>
            <a:pPr algn="ctr"/>
            <a:r>
              <a:rPr kumimoji="1" lang="ja-JP" altLang="en-US" sz="4000" dirty="0"/>
              <a:t>情報（デジタルデータ）の特性</a:t>
            </a:r>
          </a:p>
        </p:txBody>
      </p:sp>
      <p:pic>
        <p:nvPicPr>
          <p:cNvPr id="15" name="図 14">
            <a:extLst>
              <a:ext uri="{FF2B5EF4-FFF2-40B4-BE49-F238E27FC236}">
                <a16:creationId xmlns:a16="http://schemas.microsoft.com/office/drawing/2014/main" id="{BD65C3AF-854D-132D-535A-AFF883AA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72" y="1148845"/>
            <a:ext cx="11455400" cy="5511800"/>
          </a:xfrm>
          <a:prstGeom prst="rect">
            <a:avLst/>
          </a:prstGeom>
        </p:spPr>
      </p:pic>
      <p:pic>
        <p:nvPicPr>
          <p:cNvPr id="8" name="図 7">
            <a:extLst>
              <a:ext uri="{FF2B5EF4-FFF2-40B4-BE49-F238E27FC236}">
                <a16:creationId xmlns:a16="http://schemas.microsoft.com/office/drawing/2014/main" id="{ADDBBEFD-C51C-3D02-7B1B-4C7C9339B85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 y="874605"/>
            <a:ext cx="12186947" cy="180000"/>
          </a:xfrm>
          <a:prstGeom prst="rect">
            <a:avLst/>
          </a:prstGeom>
        </p:spPr>
      </p:pic>
      <p:grpSp>
        <p:nvGrpSpPr>
          <p:cNvPr id="16" name="グループ化 15">
            <a:extLst>
              <a:ext uri="{FF2B5EF4-FFF2-40B4-BE49-F238E27FC236}">
                <a16:creationId xmlns:a16="http://schemas.microsoft.com/office/drawing/2014/main" id="{E825E03B-AD61-EDFB-9CAC-5EA0ED81EADB}"/>
              </a:ext>
            </a:extLst>
          </p:cNvPr>
          <p:cNvGrpSpPr/>
          <p:nvPr/>
        </p:nvGrpSpPr>
        <p:grpSpPr>
          <a:xfrm>
            <a:off x="3444894" y="1202531"/>
            <a:ext cx="7222887" cy="536949"/>
            <a:chOff x="3444894" y="1202531"/>
            <a:chExt cx="7222887" cy="536949"/>
          </a:xfrm>
        </p:grpSpPr>
        <p:sp>
          <p:nvSpPr>
            <p:cNvPr id="7" name="コンテンツ プレースホルダー 2">
              <a:extLst>
                <a:ext uri="{FF2B5EF4-FFF2-40B4-BE49-F238E27FC236}">
                  <a16:creationId xmlns:a16="http://schemas.microsoft.com/office/drawing/2014/main" id="{BA72320A-B090-478C-9F0F-DB50841C5A85}"/>
                </a:ext>
              </a:extLst>
            </p:cNvPr>
            <p:cNvSpPr txBox="1">
              <a:spLocks/>
            </p:cNvSpPr>
            <p:nvPr/>
          </p:nvSpPr>
          <p:spPr>
            <a:xfrm>
              <a:off x="3444894" y="1202531"/>
              <a:ext cx="4065821" cy="53694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a:t>情報</a:t>
              </a:r>
              <a:r>
                <a:rPr lang="ja-JP" altLang="en-US" sz="1900"/>
                <a:t>（</a:t>
              </a:r>
              <a:r>
                <a:rPr lang="ja-JP" altLang="en-US" sz="1900" dirty="0"/>
                <a:t>コミックなどデータ）</a:t>
              </a:r>
            </a:p>
          </p:txBody>
        </p:sp>
        <p:sp>
          <p:nvSpPr>
            <p:cNvPr id="9" name="コンテンツ プレースホルダー 2">
              <a:extLst>
                <a:ext uri="{FF2B5EF4-FFF2-40B4-BE49-F238E27FC236}">
                  <a16:creationId xmlns:a16="http://schemas.microsoft.com/office/drawing/2014/main" id="{8047A114-C1A7-4145-B8E6-AEB35B0A0396}"/>
                </a:ext>
              </a:extLst>
            </p:cNvPr>
            <p:cNvSpPr txBox="1">
              <a:spLocks/>
            </p:cNvSpPr>
            <p:nvPr/>
          </p:nvSpPr>
          <p:spPr>
            <a:xfrm>
              <a:off x="8664106" y="1255888"/>
              <a:ext cx="2003675" cy="42364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t>モノ</a:t>
              </a:r>
            </a:p>
          </p:txBody>
        </p:sp>
      </p:gr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418780" y="2033737"/>
            <a:ext cx="2823147" cy="858872"/>
          </a:xfrm>
        </p:spPr>
        <p:txBody>
          <a:bodyPr anchor="ctr">
            <a:noAutofit/>
          </a:bodyPr>
          <a:lstStyle/>
          <a:p>
            <a:pPr marL="0" indent="0">
              <a:buNone/>
            </a:pPr>
            <a:r>
              <a:rPr kumimoji="1" lang="ja-JP" altLang="en-US" sz="4400"/>
              <a:t>１</a:t>
            </a:r>
            <a:r>
              <a:rPr kumimoji="1" lang="en-US" altLang="ja-JP" sz="4400" dirty="0"/>
              <a:t>. </a:t>
            </a:r>
            <a:r>
              <a:rPr kumimoji="1" lang="ja-JP" altLang="en-US" sz="4400"/>
              <a:t>残存性</a:t>
            </a:r>
            <a:endParaRPr kumimoji="1" lang="ja-JP" altLang="en-US" sz="4400" dirty="0"/>
          </a:p>
        </p:txBody>
      </p:sp>
      <p:sp>
        <p:nvSpPr>
          <p:cNvPr id="5" name="コンテンツ プレースホルダー 2">
            <a:extLst>
              <a:ext uri="{FF2B5EF4-FFF2-40B4-BE49-F238E27FC236}">
                <a16:creationId xmlns:a16="http://schemas.microsoft.com/office/drawing/2014/main" id="{E09A7F17-5E55-414D-9FED-CB1DDF4BD109}"/>
              </a:ext>
            </a:extLst>
          </p:cNvPr>
          <p:cNvSpPr txBox="1">
            <a:spLocks/>
          </p:cNvSpPr>
          <p:nvPr/>
        </p:nvSpPr>
        <p:spPr>
          <a:xfrm>
            <a:off x="418780" y="3682506"/>
            <a:ext cx="2705646" cy="8967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a:t>２</a:t>
            </a:r>
            <a:r>
              <a:rPr lang="en-US" altLang="ja-JP" sz="4400" dirty="0"/>
              <a:t>. </a:t>
            </a:r>
            <a:r>
              <a:rPr lang="ja-JP" altLang="en-US" sz="4400"/>
              <a:t>複製性</a:t>
            </a:r>
            <a:endParaRPr lang="ja-JP" altLang="en-US" sz="4400" dirty="0"/>
          </a:p>
        </p:txBody>
      </p:sp>
      <p:sp>
        <p:nvSpPr>
          <p:cNvPr id="6" name="コンテンツ プレースホルダー 2">
            <a:extLst>
              <a:ext uri="{FF2B5EF4-FFF2-40B4-BE49-F238E27FC236}">
                <a16:creationId xmlns:a16="http://schemas.microsoft.com/office/drawing/2014/main" id="{5C7D8538-AD83-426D-963A-1E337B2B5DC6}"/>
              </a:ext>
            </a:extLst>
          </p:cNvPr>
          <p:cNvSpPr txBox="1">
            <a:spLocks/>
          </p:cNvSpPr>
          <p:nvPr/>
        </p:nvSpPr>
        <p:spPr>
          <a:xfrm>
            <a:off x="418780" y="5382904"/>
            <a:ext cx="2823147" cy="85887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a:t>３</a:t>
            </a:r>
            <a:r>
              <a:rPr lang="en-US" altLang="ja-JP" sz="4400" dirty="0"/>
              <a:t>. </a:t>
            </a:r>
            <a:r>
              <a:rPr lang="ja-JP" altLang="en-US" sz="4400"/>
              <a:t>伝播性</a:t>
            </a:r>
            <a:endParaRPr lang="ja-JP" altLang="en-US" sz="4400" dirty="0"/>
          </a:p>
        </p:txBody>
      </p:sp>
    </p:spTree>
    <p:extLst>
      <p:ext uri="{BB962C8B-B14F-4D97-AF65-F5344CB8AC3E}">
        <p14:creationId xmlns:p14="http://schemas.microsoft.com/office/powerpoint/2010/main" val="125302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0" y="22082"/>
            <a:ext cx="12192000" cy="852523"/>
          </a:xfrm>
        </p:spPr>
        <p:txBody>
          <a:bodyPr anchor="b">
            <a:normAutofit/>
          </a:bodyPr>
          <a:lstStyle/>
          <a:p>
            <a:pPr algn="ctr"/>
            <a:r>
              <a:rPr kumimoji="1" lang="ja-JP" altLang="en-US" sz="4000" dirty="0"/>
              <a:t>情報</a:t>
            </a:r>
            <a:r>
              <a:rPr kumimoji="1" lang="ja-JP" altLang="en-US" sz="4000"/>
              <a:t>（デジタルデータ）</a:t>
            </a:r>
            <a:r>
              <a:rPr kumimoji="1" lang="ja-JP" altLang="en-US" sz="4000" dirty="0"/>
              <a:t>の特性</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1244314" y="1727128"/>
            <a:ext cx="3719942" cy="4664211"/>
          </a:xfrm>
        </p:spPr>
        <p:txBody>
          <a:bodyPr anchor="t" anchorCtr="0">
            <a:noAutofit/>
          </a:bodyPr>
          <a:lstStyle/>
          <a:p>
            <a:pPr marL="0" indent="0">
              <a:lnSpc>
                <a:spcPct val="150000"/>
              </a:lnSpc>
              <a:buNone/>
            </a:pPr>
            <a:r>
              <a:rPr kumimoji="1" lang="ja-JP" altLang="en-US" sz="4800" dirty="0"/>
              <a:t>１</a:t>
            </a:r>
            <a:r>
              <a:rPr kumimoji="1" lang="ja-JP" altLang="en-US" sz="4800"/>
              <a:t>．残存性</a:t>
            </a:r>
            <a:endParaRPr kumimoji="1" lang="en-US" altLang="ja-JP" sz="4800" dirty="0"/>
          </a:p>
          <a:p>
            <a:pPr marL="0" indent="0">
              <a:lnSpc>
                <a:spcPct val="150000"/>
              </a:lnSpc>
              <a:buNone/>
            </a:pPr>
            <a:r>
              <a:rPr lang="ja-JP" altLang="en-US" sz="4800"/>
              <a:t>２．複製性</a:t>
            </a:r>
            <a:endParaRPr lang="en-US" altLang="ja-JP" sz="4800" dirty="0"/>
          </a:p>
          <a:p>
            <a:pPr marL="0" indent="0">
              <a:lnSpc>
                <a:spcPct val="150000"/>
              </a:lnSpc>
              <a:buNone/>
            </a:pPr>
            <a:r>
              <a:rPr lang="ja-JP" altLang="en-US" sz="4800"/>
              <a:t>３．伝播性</a:t>
            </a:r>
          </a:p>
          <a:p>
            <a:pPr marL="0" indent="0">
              <a:lnSpc>
                <a:spcPct val="150000"/>
              </a:lnSpc>
              <a:buNone/>
            </a:pPr>
            <a:endParaRPr lang="ja-JP" altLang="en-US" sz="4800"/>
          </a:p>
          <a:p>
            <a:pPr marL="0" indent="0">
              <a:lnSpc>
                <a:spcPct val="150000"/>
              </a:lnSpc>
              <a:buNone/>
            </a:pPr>
            <a:endParaRPr kumimoji="1" lang="ja-JP" altLang="en-US" sz="4800" dirty="0"/>
          </a:p>
        </p:txBody>
      </p:sp>
      <p:sp>
        <p:nvSpPr>
          <p:cNvPr id="8" name="テキスト ボックス 7">
            <a:extLst>
              <a:ext uri="{FF2B5EF4-FFF2-40B4-BE49-F238E27FC236}">
                <a16:creationId xmlns:a16="http://schemas.microsoft.com/office/drawing/2014/main" id="{FD55004B-2375-40AD-ADD2-73BCB9E502E3}"/>
              </a:ext>
            </a:extLst>
          </p:cNvPr>
          <p:cNvSpPr txBox="1"/>
          <p:nvPr/>
        </p:nvSpPr>
        <p:spPr>
          <a:xfrm>
            <a:off x="5231417" y="5361115"/>
            <a:ext cx="5716269" cy="1030224"/>
          </a:xfrm>
          <a:prstGeom prst="rect">
            <a:avLst/>
          </a:prstGeom>
          <a:noFill/>
          <a:ln w="53975">
            <a:solidFill>
              <a:schemeClr val="accent2"/>
            </a:solidFill>
          </a:ln>
        </p:spPr>
        <p:txBody>
          <a:bodyPr wrap="none" rtlCol="0" anchor="ctr">
            <a:normAutofit/>
          </a:bodyPr>
          <a:lstStyle/>
          <a:p>
            <a:pPr algn="ctr"/>
            <a:r>
              <a:rPr kumimoji="1" lang="ja-JP" altLang="en-US" sz="3200" dirty="0"/>
              <a:t>海賊版を作りやすい特性</a:t>
            </a:r>
          </a:p>
        </p:txBody>
      </p:sp>
      <p:pic>
        <p:nvPicPr>
          <p:cNvPr id="7" name="図 6">
            <a:extLst>
              <a:ext uri="{FF2B5EF4-FFF2-40B4-BE49-F238E27FC236}">
                <a16:creationId xmlns:a16="http://schemas.microsoft.com/office/drawing/2014/main" id="{DD8F8B99-16D8-26F1-83CA-A005EF9B8E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1417" y="1653698"/>
            <a:ext cx="5716270" cy="3449320"/>
          </a:xfrm>
          <a:prstGeom prst="rect">
            <a:avLst/>
          </a:prstGeom>
        </p:spPr>
      </p:pic>
      <p:pic>
        <p:nvPicPr>
          <p:cNvPr id="9" name="図 8">
            <a:extLst>
              <a:ext uri="{FF2B5EF4-FFF2-40B4-BE49-F238E27FC236}">
                <a16:creationId xmlns:a16="http://schemas.microsoft.com/office/drawing/2014/main" id="{98007679-70EC-3128-4478-2F28DA2960E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 y="874605"/>
            <a:ext cx="12186947" cy="180000"/>
          </a:xfrm>
          <a:prstGeom prst="rect">
            <a:avLst/>
          </a:prstGeom>
        </p:spPr>
      </p:pic>
    </p:spTree>
    <p:extLst>
      <p:ext uri="{BB962C8B-B14F-4D97-AF65-F5344CB8AC3E}">
        <p14:creationId xmlns:p14="http://schemas.microsoft.com/office/powerpoint/2010/main" val="51020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838200" y="1500161"/>
            <a:ext cx="10515600" cy="1325562"/>
          </a:xfrm>
        </p:spPr>
        <p:txBody>
          <a:bodyPr>
            <a:normAutofit/>
          </a:bodyPr>
          <a:lstStyle/>
          <a:p>
            <a:pPr algn="ctr"/>
            <a:r>
              <a:rPr kumimoji="1" lang="ja-JP" altLang="en-US" sz="6000" dirty="0"/>
              <a:t>動画視聴２</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2412569" y="3198800"/>
            <a:ext cx="7366861" cy="1666956"/>
          </a:xfrm>
        </p:spPr>
        <p:txBody>
          <a:bodyPr anchor="ctr">
            <a:noAutofit/>
          </a:bodyPr>
          <a:lstStyle/>
          <a:p>
            <a:pPr>
              <a:buFont typeface="Wingdings" panose="05000000000000000000" pitchFamily="2" charset="2"/>
              <a:buChar char="n"/>
            </a:pPr>
            <a:r>
              <a:rPr lang="ja-JP" altLang="en-US" sz="4400" dirty="0"/>
              <a:t>海賊版サイトの現状と対策</a:t>
            </a:r>
            <a:endParaRPr lang="en-US" altLang="ja-JP" sz="4400" dirty="0"/>
          </a:p>
          <a:p>
            <a:pPr>
              <a:buFont typeface="Wingdings" panose="05000000000000000000" pitchFamily="2" charset="2"/>
              <a:buChar char="n"/>
            </a:pPr>
            <a:r>
              <a:rPr lang="ja-JP" altLang="en-US" sz="4400" dirty="0"/>
              <a:t>みんなで考えよう</a:t>
            </a:r>
            <a:endParaRPr lang="ja-JP" altLang="en-US" sz="4000" dirty="0"/>
          </a:p>
        </p:txBody>
      </p:sp>
    </p:spTree>
    <p:extLst>
      <p:ext uri="{BB962C8B-B14F-4D97-AF65-F5344CB8AC3E}">
        <p14:creationId xmlns:p14="http://schemas.microsoft.com/office/powerpoint/2010/main" val="66975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p:nvPr>
        </p:nvSpPr>
        <p:spPr>
          <a:xfrm>
            <a:off x="0" y="16666"/>
            <a:ext cx="12186948" cy="1134038"/>
          </a:xfrm>
        </p:spPr>
        <p:txBody>
          <a:bodyPr anchor="b">
            <a:noAutofit/>
          </a:bodyPr>
          <a:lstStyle/>
          <a:p>
            <a:pPr algn="ctr"/>
            <a:r>
              <a:rPr kumimoji="1" lang="ja-JP" altLang="en-US" sz="5000" dirty="0"/>
              <a:t>著作権</a:t>
            </a:r>
            <a:r>
              <a:rPr lang="ja-JP" altLang="en-US" sz="5000" dirty="0"/>
              <a:t>者への</a:t>
            </a:r>
            <a:r>
              <a:rPr kumimoji="1" lang="ja-JP" altLang="en-US" sz="5000" dirty="0"/>
              <a:t>影響</a:t>
            </a:r>
          </a:p>
        </p:txBody>
      </p:sp>
      <p:pic>
        <p:nvPicPr>
          <p:cNvPr id="3" name="図 2">
            <a:extLst>
              <a:ext uri="{FF2B5EF4-FFF2-40B4-BE49-F238E27FC236}">
                <a16:creationId xmlns:a16="http://schemas.microsoft.com/office/drawing/2014/main" id="{3A1A0731-2159-B1AE-1C52-86C9B4AD5F9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150703"/>
            <a:ext cx="12186947" cy="180000"/>
          </a:xfrm>
          <a:prstGeom prst="rect">
            <a:avLst/>
          </a:prstGeom>
        </p:spPr>
      </p:pic>
      <p:sp>
        <p:nvSpPr>
          <p:cNvPr id="23" name="正方形/長方形 22">
            <a:extLst>
              <a:ext uri="{FF2B5EF4-FFF2-40B4-BE49-F238E27FC236}">
                <a16:creationId xmlns:a16="http://schemas.microsoft.com/office/drawing/2014/main" id="{17CF3D09-61FA-D916-DB0C-5412779848CA}"/>
              </a:ext>
            </a:extLst>
          </p:cNvPr>
          <p:cNvSpPr/>
          <p:nvPr/>
        </p:nvSpPr>
        <p:spPr>
          <a:xfrm>
            <a:off x="373439" y="1663919"/>
            <a:ext cx="6991234" cy="4820007"/>
          </a:xfrm>
          <a:prstGeom prst="rect">
            <a:avLst/>
          </a:prstGeom>
          <a:gradFill>
            <a:gsLst>
              <a:gs pos="0">
                <a:schemeClr val="bg1"/>
              </a:gs>
              <a:gs pos="74000">
                <a:srgbClr val="F8F687"/>
              </a:gs>
              <a:gs pos="83000">
                <a:srgbClr val="F8F687"/>
              </a:gs>
            </a:gsLst>
            <a:lin ang="16200000" scaled="0"/>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B0780CA-CF5D-DBDE-E182-2D9EDC1A418F}"/>
              </a:ext>
            </a:extLst>
          </p:cNvPr>
          <p:cNvSpPr/>
          <p:nvPr/>
        </p:nvSpPr>
        <p:spPr>
          <a:xfrm>
            <a:off x="7605485" y="1663919"/>
            <a:ext cx="4233718" cy="48200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Lst>
            <a:lin ang="16200000" scaled="0"/>
          </a:gra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2FBAB673-ACAF-A4C6-0818-B8421FC9A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39" y="2046996"/>
            <a:ext cx="6907530" cy="3235960"/>
          </a:xfrm>
          <a:prstGeom prst="rect">
            <a:avLst/>
          </a:prstGeom>
        </p:spPr>
      </p:pic>
      <p:pic>
        <p:nvPicPr>
          <p:cNvPr id="12" name="図 11">
            <a:extLst>
              <a:ext uri="{FF2B5EF4-FFF2-40B4-BE49-F238E27FC236}">
                <a16:creationId xmlns:a16="http://schemas.microsoft.com/office/drawing/2014/main" id="{D2B51FC5-27B9-F2CB-DC94-6B81268781A9}"/>
              </a:ext>
            </a:extLst>
          </p:cNvPr>
          <p:cNvPicPr>
            <a:picLocks noChangeAspect="1"/>
          </p:cNvPicPr>
          <p:nvPr/>
        </p:nvPicPr>
        <p:blipFill rotWithShape="1">
          <a:blip r:embed="rId5">
            <a:extLst>
              <a:ext uri="{28A0092B-C50C-407E-A947-70E740481C1C}">
                <a14:useLocalDpi xmlns:a14="http://schemas.microsoft.com/office/drawing/2010/main" val="0"/>
              </a:ext>
            </a:extLst>
          </a:blip>
          <a:srcRect l="-1600" r="2318"/>
          <a:stretch/>
        </p:blipFill>
        <p:spPr>
          <a:xfrm>
            <a:off x="8072438" y="1732134"/>
            <a:ext cx="3174541" cy="3975163"/>
          </a:xfrm>
          <a:prstGeom prst="rect">
            <a:avLst/>
          </a:prstGeom>
        </p:spPr>
      </p:pic>
      <p:sp>
        <p:nvSpPr>
          <p:cNvPr id="8" name="テキスト ボックス 7">
            <a:extLst>
              <a:ext uri="{FF2B5EF4-FFF2-40B4-BE49-F238E27FC236}">
                <a16:creationId xmlns:a16="http://schemas.microsoft.com/office/drawing/2014/main" id="{04D5FCA2-715F-4300-9546-6090CA34FC99}"/>
              </a:ext>
            </a:extLst>
          </p:cNvPr>
          <p:cNvSpPr txBox="1"/>
          <p:nvPr/>
        </p:nvSpPr>
        <p:spPr>
          <a:xfrm>
            <a:off x="457142" y="5701355"/>
            <a:ext cx="6708513" cy="707886"/>
          </a:xfrm>
          <a:prstGeom prst="rect">
            <a:avLst/>
          </a:prstGeom>
          <a:noFill/>
        </p:spPr>
        <p:txBody>
          <a:bodyPr wrap="square" rtlCol="0">
            <a:noAutofit/>
          </a:bodyPr>
          <a:lstStyle/>
          <a:p>
            <a:pPr algn="ctr"/>
            <a:r>
              <a:rPr lang="ja-JP" altLang="en-US" sz="4000" dirty="0">
                <a:latin typeface="+mn-ea"/>
                <a:cs typeface="メイリオ" charset="0"/>
              </a:rPr>
              <a:t>お金は作者に</a:t>
            </a:r>
            <a:endParaRPr lang="en-US" altLang="ja-JP" sz="4000" dirty="0">
              <a:latin typeface="ＭＳ Ｐゴシック" charset="0"/>
              <a:cs typeface="メイリオ" charset="0"/>
            </a:endParaRPr>
          </a:p>
        </p:txBody>
      </p:sp>
      <p:sp>
        <p:nvSpPr>
          <p:cNvPr id="16" name="テキスト ボックス 15">
            <a:extLst>
              <a:ext uri="{FF2B5EF4-FFF2-40B4-BE49-F238E27FC236}">
                <a16:creationId xmlns:a16="http://schemas.microsoft.com/office/drawing/2014/main" id="{AE6ED41F-895E-4EB0-9701-10E9A29ACB05}"/>
              </a:ext>
            </a:extLst>
          </p:cNvPr>
          <p:cNvSpPr txBox="1"/>
          <p:nvPr/>
        </p:nvSpPr>
        <p:spPr>
          <a:xfrm>
            <a:off x="7742503" y="5701355"/>
            <a:ext cx="3992355" cy="707886"/>
          </a:xfrm>
          <a:prstGeom prst="rect">
            <a:avLst/>
          </a:prstGeom>
          <a:noFill/>
        </p:spPr>
        <p:txBody>
          <a:bodyPr wrap="square" rtlCol="0">
            <a:noAutofit/>
          </a:bodyPr>
          <a:lstStyle/>
          <a:p>
            <a:pPr algn="ctr"/>
            <a:r>
              <a:rPr lang="ja-JP" altLang="en-US" sz="4000" dirty="0">
                <a:latin typeface="+mn-ea"/>
                <a:cs typeface="メイリオ" charset="0"/>
              </a:rPr>
              <a:t>お金は運営者に</a:t>
            </a:r>
            <a:endParaRPr lang="en-US" altLang="ja-JP" sz="4000" dirty="0">
              <a:latin typeface="ＭＳ Ｐゴシック" charset="0"/>
              <a:cs typeface="メイリオ" charset="0"/>
            </a:endParaRPr>
          </a:p>
        </p:txBody>
      </p:sp>
    </p:spTree>
    <p:extLst>
      <p:ext uri="{BB962C8B-B14F-4D97-AF65-F5344CB8AC3E}">
        <p14:creationId xmlns:p14="http://schemas.microsoft.com/office/powerpoint/2010/main" val="148417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5BBC467-5F05-4DAA-A1C5-FB22FB0446CC}"/>
              </a:ext>
            </a:extLst>
          </p:cNvPr>
          <p:cNvSpPr>
            <a:spLocks noChangeAspect="1"/>
          </p:cNvSpPr>
          <p:nvPr/>
        </p:nvSpPr>
        <p:spPr>
          <a:xfrm>
            <a:off x="3510504" y="1805237"/>
            <a:ext cx="5258927" cy="3044330"/>
          </a:xfrm>
          <a:prstGeom prst="rect">
            <a:avLst/>
          </a:prstGeom>
          <a:noFill/>
          <a:ln w="38100">
            <a:solidFill>
              <a:srgbClr val="67B1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nSpc>
                <a:spcPct val="150000"/>
              </a:lnSpc>
            </a:pPr>
            <a:r>
              <a:rPr lang="ja-JP" altLang="en-US" sz="3200" dirty="0">
                <a:solidFill>
                  <a:schemeClr val="tx1"/>
                </a:solidFill>
              </a:rPr>
              <a:t>個人情報が盗まれる</a:t>
            </a:r>
          </a:p>
          <a:p>
            <a:pPr lvl="1">
              <a:lnSpc>
                <a:spcPct val="150000"/>
              </a:lnSpc>
            </a:pPr>
            <a:r>
              <a:rPr lang="ja-JP" altLang="en-US" sz="3200" dirty="0">
                <a:solidFill>
                  <a:schemeClr val="tx1"/>
                </a:solidFill>
              </a:rPr>
              <a:t>ウィルスに感染する</a:t>
            </a:r>
          </a:p>
          <a:p>
            <a:pPr lvl="1">
              <a:lnSpc>
                <a:spcPct val="150000"/>
              </a:lnSpc>
            </a:pPr>
            <a:r>
              <a:rPr lang="ja-JP" altLang="en-US" sz="3200" dirty="0">
                <a:solidFill>
                  <a:schemeClr val="tx1"/>
                </a:solidFill>
              </a:rPr>
              <a:t>詐欺サイトへ誘導される</a:t>
            </a:r>
          </a:p>
        </p:txBody>
      </p:sp>
      <p:sp>
        <p:nvSpPr>
          <p:cNvPr id="26" name="タイトル 1">
            <a:extLst>
              <a:ext uri="{FF2B5EF4-FFF2-40B4-BE49-F238E27FC236}">
                <a16:creationId xmlns:a16="http://schemas.microsoft.com/office/drawing/2014/main" id="{5CD43022-27C8-4C2B-AB7E-29948D817E2D}"/>
              </a:ext>
            </a:extLst>
          </p:cNvPr>
          <p:cNvSpPr txBox="1">
            <a:spLocks/>
          </p:cNvSpPr>
          <p:nvPr/>
        </p:nvSpPr>
        <p:spPr>
          <a:xfrm>
            <a:off x="882168" y="52199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6000" dirty="0"/>
              <a:t>本当にこれだけ？</a:t>
            </a:r>
          </a:p>
        </p:txBody>
      </p:sp>
      <p:sp>
        <p:nvSpPr>
          <p:cNvPr id="3" name="タイトル 1">
            <a:extLst>
              <a:ext uri="{FF2B5EF4-FFF2-40B4-BE49-F238E27FC236}">
                <a16:creationId xmlns:a16="http://schemas.microsoft.com/office/drawing/2014/main" id="{7E894965-1997-577D-22F6-8DE316633BB3}"/>
              </a:ext>
            </a:extLst>
          </p:cNvPr>
          <p:cNvSpPr txBox="1">
            <a:spLocks/>
          </p:cNvSpPr>
          <p:nvPr/>
        </p:nvSpPr>
        <p:spPr>
          <a:xfrm>
            <a:off x="0" y="16666"/>
            <a:ext cx="12186948" cy="11340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a:t>みなさんへの被害</a:t>
            </a:r>
            <a:endParaRPr lang="ja-JP" altLang="en-US" sz="5000" dirty="0"/>
          </a:p>
        </p:txBody>
      </p:sp>
      <p:pic>
        <p:nvPicPr>
          <p:cNvPr id="4" name="図 3">
            <a:extLst>
              <a:ext uri="{FF2B5EF4-FFF2-40B4-BE49-F238E27FC236}">
                <a16:creationId xmlns:a16="http://schemas.microsoft.com/office/drawing/2014/main" id="{65218326-C28D-9A36-6DE9-72DC020980F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150703"/>
            <a:ext cx="12186947" cy="180000"/>
          </a:xfrm>
          <a:prstGeom prst="rect">
            <a:avLst/>
          </a:prstGeom>
        </p:spPr>
      </p:pic>
      <p:pic>
        <p:nvPicPr>
          <p:cNvPr id="7" name="図 6">
            <a:extLst>
              <a:ext uri="{FF2B5EF4-FFF2-40B4-BE49-F238E27FC236}">
                <a16:creationId xmlns:a16="http://schemas.microsoft.com/office/drawing/2014/main" id="{E9B0B0B7-1A8E-EFB5-E78D-0BAE2155E3AB}"/>
              </a:ext>
            </a:extLst>
          </p:cNvPr>
          <p:cNvPicPr>
            <a:picLocks noChangeAspect="1"/>
          </p:cNvPicPr>
          <p:nvPr/>
        </p:nvPicPr>
        <p:blipFill rotWithShape="1">
          <a:blip r:embed="rId4">
            <a:extLst>
              <a:ext uri="{28A0092B-C50C-407E-A947-70E740481C1C}">
                <a14:useLocalDpi xmlns:a14="http://schemas.microsoft.com/office/drawing/2010/main" val="0"/>
              </a:ext>
            </a:extLst>
          </a:blip>
          <a:srcRect l="26668" t="-77167"/>
          <a:stretch/>
        </p:blipFill>
        <p:spPr>
          <a:xfrm>
            <a:off x="4742481" y="6228332"/>
            <a:ext cx="6835828" cy="180000"/>
          </a:xfrm>
          <a:prstGeom prst="rect">
            <a:avLst/>
          </a:prstGeom>
        </p:spPr>
      </p:pic>
    </p:spTree>
    <p:extLst>
      <p:ext uri="{BB962C8B-B14F-4D97-AF65-F5344CB8AC3E}">
        <p14:creationId xmlns:p14="http://schemas.microsoft.com/office/powerpoint/2010/main" val="146378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732A9D2-DBA1-F1C8-ADDD-DD6CB241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30237"/>
            <a:ext cx="10972800" cy="6197525"/>
          </a:xfrm>
          <a:prstGeom prst="rect">
            <a:avLst/>
          </a:prstGeom>
        </p:spPr>
      </p:pic>
      <p:sp>
        <p:nvSpPr>
          <p:cNvPr id="4" name="タイトル 1">
            <a:extLst>
              <a:ext uri="{FF2B5EF4-FFF2-40B4-BE49-F238E27FC236}">
                <a16:creationId xmlns:a16="http://schemas.microsoft.com/office/drawing/2014/main" id="{AD018906-A2B0-7524-AC15-D9E739304135}"/>
              </a:ext>
            </a:extLst>
          </p:cNvPr>
          <p:cNvSpPr txBox="1">
            <a:spLocks/>
          </p:cNvSpPr>
          <p:nvPr/>
        </p:nvSpPr>
        <p:spPr>
          <a:xfrm>
            <a:off x="876000" y="1296948"/>
            <a:ext cx="10440000" cy="1008000"/>
          </a:xfrm>
          <a:prstGeom prst="rect">
            <a:avLst/>
          </a:prstGeom>
          <a:ln w="50800">
            <a:noFill/>
          </a:ln>
        </p:spPr>
        <p:txBody>
          <a:bodyPr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t>問い</a:t>
            </a:r>
          </a:p>
        </p:txBody>
      </p:sp>
      <p:sp>
        <p:nvSpPr>
          <p:cNvPr id="5" name="コンテンツ プレースホルダー 2">
            <a:extLst>
              <a:ext uri="{FF2B5EF4-FFF2-40B4-BE49-F238E27FC236}">
                <a16:creationId xmlns:a16="http://schemas.microsoft.com/office/drawing/2014/main" id="{939FE0E8-407A-C680-532E-26DF97C7668F}"/>
              </a:ext>
            </a:extLst>
          </p:cNvPr>
          <p:cNvSpPr txBox="1">
            <a:spLocks/>
          </p:cNvSpPr>
          <p:nvPr/>
        </p:nvSpPr>
        <p:spPr>
          <a:xfrm>
            <a:off x="1202267" y="2699219"/>
            <a:ext cx="9838266" cy="3023905"/>
          </a:xfrm>
          <a:prstGeom prst="rect">
            <a:avLst/>
          </a:prstGeom>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500"/>
              </a:lnSpc>
              <a:buFont typeface="Arial" panose="020B0604020202020204" pitchFamily="34" charset="0"/>
              <a:buNone/>
            </a:pPr>
            <a:r>
              <a:rPr lang="ja-JP" altLang="en-US" sz="4300" dirty="0">
                <a:latin typeface="+mn-ea"/>
              </a:rPr>
              <a:t>なぜ、私たちは著作権を守らなければならないのでしょうか？</a:t>
            </a:r>
            <a:endParaRPr lang="en-US" altLang="ja-JP" sz="4300" dirty="0">
              <a:latin typeface="+mn-ea"/>
            </a:endParaRPr>
          </a:p>
          <a:p>
            <a:pPr marL="0" indent="0">
              <a:lnSpc>
                <a:spcPts val="5500"/>
              </a:lnSpc>
              <a:buFont typeface="Arial" panose="020B0604020202020204" pitchFamily="34" charset="0"/>
              <a:buNone/>
            </a:pPr>
            <a:r>
              <a:rPr lang="en-US" altLang="ja-JP" sz="4300" dirty="0">
                <a:latin typeface="+mn-ea"/>
              </a:rPr>
              <a:t>※</a:t>
            </a:r>
            <a:r>
              <a:rPr lang="ja-JP" altLang="en-US" sz="4300" dirty="0">
                <a:latin typeface="+mn-ea"/>
              </a:rPr>
              <a:t>この時間で学んだ、海賊版サイトを踏まえて考えましょう。</a:t>
            </a:r>
          </a:p>
        </p:txBody>
      </p:sp>
      <p:pic>
        <p:nvPicPr>
          <p:cNvPr id="6" name="図 5">
            <a:extLst>
              <a:ext uri="{FF2B5EF4-FFF2-40B4-BE49-F238E27FC236}">
                <a16:creationId xmlns:a16="http://schemas.microsoft.com/office/drawing/2014/main" id="{2E99E373-047C-6FF0-60D2-72779BAEF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99" y="2309333"/>
            <a:ext cx="9321800" cy="101600"/>
          </a:xfrm>
          <a:prstGeom prst="rect">
            <a:avLst/>
          </a:prstGeom>
        </p:spPr>
      </p:pic>
    </p:spTree>
    <p:extLst>
      <p:ext uri="{BB962C8B-B14F-4D97-AF65-F5344CB8AC3E}">
        <p14:creationId xmlns:p14="http://schemas.microsoft.com/office/powerpoint/2010/main" val="335609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46D25-934E-4DCB-94BA-D434DC5B6E16}"/>
              </a:ext>
            </a:extLst>
          </p:cNvPr>
          <p:cNvSpPr>
            <a:spLocks noGrp="1"/>
          </p:cNvSpPr>
          <p:nvPr>
            <p:ph type="title" idx="4294967295"/>
          </p:nvPr>
        </p:nvSpPr>
        <p:spPr>
          <a:xfrm>
            <a:off x="0" y="2002631"/>
            <a:ext cx="12192000" cy="2852737"/>
          </a:xfrm>
        </p:spPr>
        <p:txBody>
          <a:bodyPr anchor="ctr">
            <a:noAutofit/>
          </a:bodyPr>
          <a:lstStyle/>
          <a:p>
            <a:pPr marL="1143000" indent="-1143000" algn="ctr">
              <a:buFont typeface="+mj-lt"/>
              <a:buAutoNum type="arabicPeriod" startAt="3"/>
            </a:pPr>
            <a:r>
              <a:rPr kumimoji="1" lang="ja-JP" altLang="en-US" sz="6000" dirty="0">
                <a:latin typeface="+mj-ea"/>
              </a:rPr>
              <a:t>情報社会で生きるために</a:t>
            </a:r>
          </a:p>
        </p:txBody>
      </p:sp>
    </p:spTree>
    <p:extLst>
      <p:ext uri="{BB962C8B-B14F-4D97-AF65-F5344CB8AC3E}">
        <p14:creationId xmlns:p14="http://schemas.microsoft.com/office/powerpoint/2010/main" val="321370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682625" y="251422"/>
            <a:ext cx="11509375" cy="1673225"/>
          </a:xfrm>
        </p:spPr>
        <p:txBody>
          <a:bodyPr>
            <a:noAutofit/>
          </a:bodyPr>
          <a:lstStyle/>
          <a:p>
            <a:r>
              <a:rPr lang="ja-JP" altLang="en-US" sz="4700" dirty="0">
                <a:latin typeface="+mn-ea"/>
                <a:ea typeface="+mn-ea"/>
              </a:rPr>
              <a:t>作家が新たに作品を考えるの</a:t>
            </a:r>
            <a:r>
              <a:rPr lang="ja-JP" altLang="en-US" sz="4700">
                <a:latin typeface="+mn-ea"/>
                <a:ea typeface="+mn-ea"/>
              </a:rPr>
              <a:t>をやめたら</a:t>
            </a:r>
            <a:br>
              <a:rPr lang="en-US" altLang="ja-JP" sz="4700" dirty="0">
                <a:latin typeface="+mn-ea"/>
                <a:ea typeface="+mn-ea"/>
              </a:rPr>
            </a:br>
            <a:r>
              <a:rPr lang="ja-JP" altLang="en-US" sz="4700">
                <a:latin typeface="+mn-ea"/>
                <a:ea typeface="+mn-ea"/>
              </a:rPr>
              <a:t>どう</a:t>
            </a:r>
            <a:r>
              <a:rPr lang="ja-JP" altLang="en-US" sz="4700" dirty="0">
                <a:latin typeface="+mn-ea"/>
                <a:ea typeface="+mn-ea"/>
              </a:rPr>
              <a:t>なるのでしょうか？</a:t>
            </a:r>
            <a:endParaRPr kumimoji="1" lang="ja-JP" altLang="en-US" sz="4700" dirty="0">
              <a:latin typeface="+mn-ea"/>
              <a:ea typeface="+mn-ea"/>
            </a:endParaRPr>
          </a:p>
        </p:txBody>
      </p:sp>
      <p:sp>
        <p:nvSpPr>
          <p:cNvPr id="4" name="タイトル 1">
            <a:extLst>
              <a:ext uri="{FF2B5EF4-FFF2-40B4-BE49-F238E27FC236}">
                <a16:creationId xmlns:a16="http://schemas.microsoft.com/office/drawing/2014/main" id="{C163C865-E4B1-45E9-94AB-B489B3C2DED2}"/>
              </a:ext>
            </a:extLst>
          </p:cNvPr>
          <p:cNvSpPr txBox="1">
            <a:spLocks/>
          </p:cNvSpPr>
          <p:nvPr/>
        </p:nvSpPr>
        <p:spPr>
          <a:xfrm>
            <a:off x="681924" y="5103882"/>
            <a:ext cx="11353799" cy="18166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dirty="0">
                <a:latin typeface="+mn-ea"/>
                <a:ea typeface="+mn-ea"/>
              </a:rPr>
              <a:t>私たちは、今後、これらの新しい作品に出会えなくなるのです。</a:t>
            </a:r>
          </a:p>
        </p:txBody>
      </p:sp>
      <p:pic>
        <p:nvPicPr>
          <p:cNvPr id="5" name="図 4">
            <a:extLst>
              <a:ext uri="{FF2B5EF4-FFF2-40B4-BE49-F238E27FC236}">
                <a16:creationId xmlns:a16="http://schemas.microsoft.com/office/drawing/2014/main" id="{71ACDF73-25C1-46DC-305E-1F28F606826E}"/>
              </a:ext>
            </a:extLst>
          </p:cNvPr>
          <p:cNvPicPr>
            <a:picLocks noChangeAspect="1"/>
          </p:cNvPicPr>
          <p:nvPr/>
        </p:nvPicPr>
        <p:blipFill rotWithShape="1">
          <a:blip r:embed="rId3">
            <a:extLst>
              <a:ext uri="{28A0092B-C50C-407E-A947-70E740481C1C}">
                <a14:useLocalDpi xmlns:a14="http://schemas.microsoft.com/office/drawing/2010/main" val="0"/>
              </a:ext>
            </a:extLst>
          </a:blip>
          <a:srcRect t="52823"/>
          <a:stretch/>
        </p:blipFill>
        <p:spPr>
          <a:xfrm>
            <a:off x="2772091" y="3558796"/>
            <a:ext cx="6647815" cy="1494287"/>
          </a:xfrm>
          <a:prstGeom prst="rect">
            <a:avLst/>
          </a:prstGeom>
        </p:spPr>
      </p:pic>
      <p:pic>
        <p:nvPicPr>
          <p:cNvPr id="6" name="図 5">
            <a:extLst>
              <a:ext uri="{FF2B5EF4-FFF2-40B4-BE49-F238E27FC236}">
                <a16:creationId xmlns:a16="http://schemas.microsoft.com/office/drawing/2014/main" id="{50F6FD7C-5C28-DD00-B224-8B457EFFE21F}"/>
              </a:ext>
            </a:extLst>
          </p:cNvPr>
          <p:cNvPicPr>
            <a:picLocks noChangeAspect="1"/>
          </p:cNvPicPr>
          <p:nvPr/>
        </p:nvPicPr>
        <p:blipFill rotWithShape="1">
          <a:blip r:embed="rId3">
            <a:extLst>
              <a:ext uri="{28A0092B-C50C-407E-A947-70E740481C1C}">
                <a14:useLocalDpi xmlns:a14="http://schemas.microsoft.com/office/drawing/2010/main" val="0"/>
              </a:ext>
            </a:extLst>
          </a:blip>
          <a:srcRect b="52766"/>
          <a:stretch/>
        </p:blipFill>
        <p:spPr>
          <a:xfrm>
            <a:off x="2428239" y="1924956"/>
            <a:ext cx="7335520" cy="1650847"/>
          </a:xfrm>
          <a:prstGeom prst="rect">
            <a:avLst/>
          </a:prstGeom>
        </p:spPr>
      </p:pic>
    </p:spTree>
    <p:extLst>
      <p:ext uri="{BB962C8B-B14F-4D97-AF65-F5344CB8AC3E}">
        <p14:creationId xmlns:p14="http://schemas.microsoft.com/office/powerpoint/2010/main" val="34549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1485900" y="857250"/>
            <a:ext cx="9220200" cy="1325563"/>
          </a:xfrm>
        </p:spPr>
        <p:txBody>
          <a:bodyPr>
            <a:normAutofit/>
          </a:bodyPr>
          <a:lstStyle/>
          <a:p>
            <a:pPr algn="ctr"/>
            <a:r>
              <a:rPr kumimoji="1" lang="ja-JP" altLang="en-US" sz="6000" dirty="0"/>
              <a:t>この授業の目標</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1485900" y="2182813"/>
            <a:ext cx="9690100" cy="3689350"/>
          </a:xfrm>
        </p:spPr>
        <p:txBody>
          <a:bodyPr anchor="ctr">
            <a:normAutofit fontScale="77500" lnSpcReduction="20000"/>
          </a:bodyPr>
          <a:lstStyle/>
          <a:p>
            <a:pPr marL="742950" indent="-742950">
              <a:lnSpc>
                <a:spcPct val="150000"/>
              </a:lnSpc>
              <a:buFont typeface="+mj-lt"/>
              <a:buAutoNum type="arabicPeriod"/>
            </a:pPr>
            <a:r>
              <a:rPr lang="ja-JP" altLang="en-US" sz="4400" dirty="0">
                <a:latin typeface="+mn-ea"/>
              </a:rPr>
              <a:t>著作権の重要性と情報モラルを</a:t>
            </a:r>
            <a:r>
              <a:rPr kumimoji="1" lang="ja-JP" altLang="en-US" sz="4400" dirty="0">
                <a:latin typeface="+mn-ea"/>
              </a:rPr>
              <a:t>理解する</a:t>
            </a:r>
            <a:endParaRPr kumimoji="1" lang="en-US" altLang="ja-JP" sz="4400" dirty="0">
              <a:latin typeface="+mn-ea"/>
            </a:endParaRPr>
          </a:p>
          <a:p>
            <a:pPr marL="742950" indent="-742950">
              <a:lnSpc>
                <a:spcPct val="150000"/>
              </a:lnSpc>
              <a:buFont typeface="+mj-lt"/>
              <a:buAutoNum type="arabicPeriod"/>
            </a:pPr>
            <a:r>
              <a:rPr kumimoji="1" lang="ja-JP" altLang="en-US" sz="4400" dirty="0">
                <a:latin typeface="+mn-ea"/>
              </a:rPr>
              <a:t>情報社会における個人の果たす役割や責任を考察する</a:t>
            </a:r>
            <a:endParaRPr kumimoji="1" lang="en-US" altLang="ja-JP" sz="4400" dirty="0">
              <a:latin typeface="+mn-ea"/>
            </a:endParaRPr>
          </a:p>
          <a:p>
            <a:pPr marL="742950" indent="-742950">
              <a:lnSpc>
                <a:spcPct val="150000"/>
              </a:lnSpc>
              <a:buFont typeface="+mj-lt"/>
              <a:buAutoNum type="arabicPeriod"/>
            </a:pPr>
            <a:r>
              <a:rPr lang="ja-JP" altLang="en-US" sz="4400" dirty="0">
                <a:latin typeface="+mn-ea"/>
              </a:rPr>
              <a:t>情報モラルに配慮した情報社会の一員としての意識を持つ</a:t>
            </a:r>
            <a:endParaRPr kumimoji="1" lang="ja-JP" altLang="en-US" sz="4400" dirty="0">
              <a:latin typeface="+mn-ea"/>
            </a:endParaRPr>
          </a:p>
        </p:txBody>
      </p:sp>
    </p:spTree>
    <p:extLst>
      <p:ext uri="{BB962C8B-B14F-4D97-AF65-F5344CB8AC3E}">
        <p14:creationId xmlns:p14="http://schemas.microsoft.com/office/powerpoint/2010/main" val="186948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1"/>
          </p:nvPr>
        </p:nvSpPr>
        <p:spPr>
          <a:xfrm>
            <a:off x="667747" y="1854422"/>
            <a:ext cx="10851453" cy="4265962"/>
          </a:xfrm>
        </p:spPr>
        <p:txBody>
          <a:bodyPr anchor="ctr">
            <a:noAutofit/>
          </a:bodyPr>
          <a:lstStyle/>
          <a:p>
            <a:pPr marL="0" indent="0">
              <a:lnSpc>
                <a:spcPct val="150000"/>
              </a:lnSpc>
              <a:buNone/>
            </a:pPr>
            <a:r>
              <a:rPr lang="ja-JP" altLang="en-US" sz="3800" dirty="0"/>
              <a:t>この法律は、著作物並びに実演、レコード、放送及び有線放送に関し著作者の権利及びこれに隣接する権利を定め、これらの</a:t>
            </a:r>
            <a:r>
              <a:rPr lang="ja-JP" altLang="en-US" sz="3800" dirty="0">
                <a:solidFill>
                  <a:schemeClr val="accent2"/>
                </a:solidFill>
                <a:latin typeface="+mj-ea"/>
                <a:ea typeface="+mj-ea"/>
              </a:rPr>
              <a:t>文化的所産の公正な利用に留意しつつ、著作者等の権利の保護を図り</a:t>
            </a:r>
            <a:r>
              <a:rPr lang="ja-JP" altLang="en-US" sz="3800" dirty="0"/>
              <a:t>、もつて</a:t>
            </a:r>
            <a:r>
              <a:rPr lang="ja-JP" altLang="en-US" sz="3800" dirty="0">
                <a:solidFill>
                  <a:schemeClr val="accent2"/>
                </a:solidFill>
                <a:latin typeface="+mj-ea"/>
                <a:ea typeface="+mj-ea"/>
              </a:rPr>
              <a:t>文化の発展に寄与することを目的</a:t>
            </a:r>
            <a:r>
              <a:rPr lang="ja-JP" altLang="en-US" sz="3800" dirty="0"/>
              <a:t>とする。</a:t>
            </a:r>
            <a:endParaRPr kumimoji="1" lang="ja-JP" altLang="en-US" sz="3800" dirty="0"/>
          </a:p>
        </p:txBody>
      </p:sp>
      <p:sp>
        <p:nvSpPr>
          <p:cNvPr id="4" name="タイトル 1">
            <a:extLst>
              <a:ext uri="{FF2B5EF4-FFF2-40B4-BE49-F238E27FC236}">
                <a16:creationId xmlns:a16="http://schemas.microsoft.com/office/drawing/2014/main" id="{12F9C924-7FAB-DCE5-2F69-D11AF42C0970}"/>
              </a:ext>
            </a:extLst>
          </p:cNvPr>
          <p:cNvSpPr txBox="1">
            <a:spLocks/>
          </p:cNvSpPr>
          <p:nvPr/>
        </p:nvSpPr>
        <p:spPr>
          <a:xfrm>
            <a:off x="0" y="16666"/>
            <a:ext cx="12186948" cy="11340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a:t>著作権法　第一条（目的）</a:t>
            </a:r>
            <a:endParaRPr lang="ja-JP" altLang="en-US" sz="5000" dirty="0"/>
          </a:p>
        </p:txBody>
      </p:sp>
      <p:pic>
        <p:nvPicPr>
          <p:cNvPr id="5" name="図 4">
            <a:extLst>
              <a:ext uri="{FF2B5EF4-FFF2-40B4-BE49-F238E27FC236}">
                <a16:creationId xmlns:a16="http://schemas.microsoft.com/office/drawing/2014/main" id="{F12A2BC6-3529-8370-8760-34FC82B6C7B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150703"/>
            <a:ext cx="12186947" cy="180000"/>
          </a:xfrm>
          <a:prstGeom prst="rect">
            <a:avLst/>
          </a:prstGeom>
        </p:spPr>
      </p:pic>
    </p:spTree>
    <p:extLst>
      <p:ext uri="{BB962C8B-B14F-4D97-AF65-F5344CB8AC3E}">
        <p14:creationId xmlns:p14="http://schemas.microsoft.com/office/powerpoint/2010/main" val="422546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p:nvPr>
        </p:nvSpPr>
        <p:spPr>
          <a:xfrm>
            <a:off x="-1" y="5209896"/>
            <a:ext cx="12192000" cy="1325563"/>
          </a:xfrm>
        </p:spPr>
        <p:txBody>
          <a:bodyPr>
            <a:noAutofit/>
          </a:bodyPr>
          <a:lstStyle/>
          <a:p>
            <a:pPr algn="ctr"/>
            <a:r>
              <a:rPr lang="ja-JP" altLang="en-US" sz="5400" dirty="0"/>
              <a:t>文化の発展のために著作権はある</a:t>
            </a:r>
            <a:endParaRPr kumimoji="1" lang="ja-JP" altLang="en-US" sz="5400" dirty="0"/>
          </a:p>
        </p:txBody>
      </p:sp>
      <p:pic>
        <p:nvPicPr>
          <p:cNvPr id="4" name="図 3">
            <a:extLst>
              <a:ext uri="{FF2B5EF4-FFF2-40B4-BE49-F238E27FC236}">
                <a16:creationId xmlns:a16="http://schemas.microsoft.com/office/drawing/2014/main" id="{1ACA4E7B-E4C8-F968-831D-062D62A47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82" y="552412"/>
            <a:ext cx="9398635" cy="4478020"/>
          </a:xfrm>
          <a:prstGeom prst="rect">
            <a:avLst/>
          </a:prstGeom>
        </p:spPr>
      </p:pic>
      <p:pic>
        <p:nvPicPr>
          <p:cNvPr id="5" name="図 4">
            <a:extLst>
              <a:ext uri="{FF2B5EF4-FFF2-40B4-BE49-F238E27FC236}">
                <a16:creationId xmlns:a16="http://schemas.microsoft.com/office/drawing/2014/main" id="{ECB1B2E2-E70A-7ACD-0AED-B2B7F6B0675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95999" y="6234074"/>
            <a:ext cx="10800000" cy="180000"/>
          </a:xfrm>
          <a:prstGeom prst="rect">
            <a:avLst/>
          </a:prstGeom>
        </p:spPr>
      </p:pic>
    </p:spTree>
    <p:extLst>
      <p:ext uri="{BB962C8B-B14F-4D97-AF65-F5344CB8AC3E}">
        <p14:creationId xmlns:p14="http://schemas.microsoft.com/office/powerpoint/2010/main" val="303531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0" y="22082"/>
            <a:ext cx="12192000" cy="852523"/>
          </a:xfrm>
        </p:spPr>
        <p:txBody>
          <a:bodyPr anchor="b">
            <a:normAutofit/>
          </a:bodyPr>
          <a:lstStyle/>
          <a:p>
            <a:pPr algn="ctr"/>
            <a:r>
              <a:rPr kumimoji="1" lang="ja-JP" altLang="en-US" sz="4000" dirty="0"/>
              <a:t>情報</a:t>
            </a:r>
            <a:r>
              <a:rPr kumimoji="1" lang="ja-JP" altLang="en-US" sz="4000"/>
              <a:t>（デジタルデータ）</a:t>
            </a:r>
            <a:r>
              <a:rPr kumimoji="1" lang="ja-JP" altLang="en-US" sz="4000" dirty="0"/>
              <a:t>の特性</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3623039" y="1221859"/>
            <a:ext cx="2942060" cy="1775301"/>
          </a:xfrm>
        </p:spPr>
        <p:txBody>
          <a:bodyPr anchor="ctr">
            <a:normAutofit fontScale="70000" lnSpcReduction="20000"/>
          </a:bodyPr>
          <a:lstStyle/>
          <a:p>
            <a:pPr marL="0" indent="0">
              <a:lnSpc>
                <a:spcPct val="120000"/>
              </a:lnSpc>
              <a:buNone/>
            </a:pPr>
            <a:r>
              <a:rPr kumimoji="1" lang="ja-JP" altLang="en-US" sz="4400" dirty="0"/>
              <a:t>１．残存性</a:t>
            </a:r>
            <a:endParaRPr kumimoji="1" lang="en-US" altLang="ja-JP" sz="4400" dirty="0"/>
          </a:p>
          <a:p>
            <a:pPr marL="0" indent="0">
              <a:lnSpc>
                <a:spcPct val="120000"/>
              </a:lnSpc>
              <a:buNone/>
            </a:pPr>
            <a:r>
              <a:rPr lang="ja-JP" altLang="en-US" sz="4400" dirty="0"/>
              <a:t>２．複製性</a:t>
            </a:r>
            <a:endParaRPr lang="en-US" altLang="ja-JP" sz="4400" dirty="0"/>
          </a:p>
          <a:p>
            <a:pPr marL="0" indent="0">
              <a:lnSpc>
                <a:spcPct val="120000"/>
              </a:lnSpc>
              <a:buNone/>
            </a:pPr>
            <a:r>
              <a:rPr kumimoji="1" lang="ja-JP" altLang="en-US" sz="4400" dirty="0"/>
              <a:t>３．伝播性</a:t>
            </a:r>
          </a:p>
        </p:txBody>
      </p:sp>
      <p:sp>
        <p:nvSpPr>
          <p:cNvPr id="8" name="テキスト ボックス 7">
            <a:extLst>
              <a:ext uri="{FF2B5EF4-FFF2-40B4-BE49-F238E27FC236}">
                <a16:creationId xmlns:a16="http://schemas.microsoft.com/office/drawing/2014/main" id="{FD55004B-2375-40AD-ADD2-73BCB9E502E3}"/>
              </a:ext>
            </a:extLst>
          </p:cNvPr>
          <p:cNvSpPr txBox="1"/>
          <p:nvPr/>
        </p:nvSpPr>
        <p:spPr>
          <a:xfrm>
            <a:off x="461828" y="3278289"/>
            <a:ext cx="5229524" cy="1030224"/>
          </a:xfrm>
          <a:prstGeom prst="rect">
            <a:avLst/>
          </a:prstGeom>
          <a:noFill/>
          <a:ln w="57150">
            <a:solidFill>
              <a:schemeClr val="accent2"/>
            </a:solidFill>
          </a:ln>
        </p:spPr>
        <p:txBody>
          <a:bodyPr wrap="none" rtlCol="0" anchor="ctr">
            <a:normAutofit/>
          </a:bodyPr>
          <a:lstStyle/>
          <a:p>
            <a:pPr algn="ctr"/>
            <a:r>
              <a:rPr kumimoji="1" lang="ja-JP" altLang="en-US" sz="3200" dirty="0"/>
              <a:t>海賊版を作りやすい特性</a:t>
            </a:r>
          </a:p>
        </p:txBody>
      </p:sp>
      <p:pic>
        <p:nvPicPr>
          <p:cNvPr id="7" name="図 6">
            <a:extLst>
              <a:ext uri="{FF2B5EF4-FFF2-40B4-BE49-F238E27FC236}">
                <a16:creationId xmlns:a16="http://schemas.microsoft.com/office/drawing/2014/main" id="{DD8F8B99-16D8-26F1-83CA-A005EF9B8E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27" y="1221860"/>
            <a:ext cx="2942059" cy="1775302"/>
          </a:xfrm>
          <a:prstGeom prst="rect">
            <a:avLst/>
          </a:prstGeom>
        </p:spPr>
      </p:pic>
      <p:pic>
        <p:nvPicPr>
          <p:cNvPr id="9" name="図 8">
            <a:extLst>
              <a:ext uri="{FF2B5EF4-FFF2-40B4-BE49-F238E27FC236}">
                <a16:creationId xmlns:a16="http://schemas.microsoft.com/office/drawing/2014/main" id="{98007679-70EC-3128-4478-2F28DA2960E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 y="874605"/>
            <a:ext cx="12186947" cy="180000"/>
          </a:xfrm>
          <a:prstGeom prst="rect">
            <a:avLst/>
          </a:prstGeom>
        </p:spPr>
      </p:pic>
      <p:pic>
        <p:nvPicPr>
          <p:cNvPr id="6" name="図 5">
            <a:extLst>
              <a:ext uri="{FF2B5EF4-FFF2-40B4-BE49-F238E27FC236}">
                <a16:creationId xmlns:a16="http://schemas.microsoft.com/office/drawing/2014/main" id="{B7C05F5C-FBD6-3A06-1CF7-31DF016CD24A}"/>
              </a:ext>
            </a:extLst>
          </p:cNvPr>
          <p:cNvPicPr>
            <a:picLocks noChangeAspect="1"/>
          </p:cNvPicPr>
          <p:nvPr/>
        </p:nvPicPr>
        <p:blipFill rotWithShape="1">
          <a:blip r:embed="rId5">
            <a:extLst>
              <a:ext uri="{28A0092B-C50C-407E-A947-70E740481C1C}">
                <a14:useLocalDpi xmlns:a14="http://schemas.microsoft.com/office/drawing/2010/main" val="0"/>
              </a:ext>
            </a:extLst>
          </a:blip>
          <a:srcRect l="-139" r="2540"/>
          <a:stretch/>
        </p:blipFill>
        <p:spPr>
          <a:xfrm>
            <a:off x="6093474" y="3068771"/>
            <a:ext cx="5767427" cy="3268980"/>
          </a:xfrm>
          <a:prstGeom prst="roundRect">
            <a:avLst>
              <a:gd name="adj" fmla="val 9863"/>
            </a:avLst>
          </a:prstGeom>
        </p:spPr>
      </p:pic>
      <p:sp>
        <p:nvSpPr>
          <p:cNvPr id="10" name="テキスト ボックス 9">
            <a:extLst>
              <a:ext uri="{FF2B5EF4-FFF2-40B4-BE49-F238E27FC236}">
                <a16:creationId xmlns:a16="http://schemas.microsoft.com/office/drawing/2014/main" id="{12AC4E22-4A23-0676-32F7-19C99DE9B63B}"/>
              </a:ext>
            </a:extLst>
          </p:cNvPr>
          <p:cNvSpPr txBox="1"/>
          <p:nvPr/>
        </p:nvSpPr>
        <p:spPr>
          <a:xfrm>
            <a:off x="6362425" y="2516374"/>
            <a:ext cx="5229524" cy="542535"/>
          </a:xfrm>
          <a:prstGeom prst="rect">
            <a:avLst/>
          </a:prstGeom>
          <a:noFill/>
          <a:ln w="38100">
            <a:noFill/>
          </a:ln>
        </p:spPr>
        <p:txBody>
          <a:bodyPr wrap="none" rtlCol="0" anchor="ctr">
            <a:normAutofit/>
          </a:bodyPr>
          <a:lstStyle/>
          <a:p>
            <a:pPr algn="ctr"/>
            <a:r>
              <a:rPr kumimoji="1" lang="ja-JP" altLang="en-US" sz="2800"/>
              <a:t>法整備の例</a:t>
            </a:r>
            <a:endParaRPr kumimoji="1" lang="ja-JP" altLang="en-US" sz="2800" dirty="0"/>
          </a:p>
        </p:txBody>
      </p:sp>
    </p:spTree>
    <p:extLst>
      <p:ext uri="{BB962C8B-B14F-4D97-AF65-F5344CB8AC3E}">
        <p14:creationId xmlns:p14="http://schemas.microsoft.com/office/powerpoint/2010/main" val="202096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9AE3ECFA-D5F1-4D74-A164-A85C30DC358A}"/>
              </a:ext>
            </a:extLst>
          </p:cNvPr>
          <p:cNvSpPr txBox="1">
            <a:spLocks/>
          </p:cNvSpPr>
          <p:nvPr/>
        </p:nvSpPr>
        <p:spPr>
          <a:xfrm>
            <a:off x="0" y="5663836"/>
            <a:ext cx="12192000" cy="939044"/>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t>情報モラルを持って行動しよう！</a:t>
            </a:r>
          </a:p>
        </p:txBody>
      </p:sp>
      <p:sp>
        <p:nvSpPr>
          <p:cNvPr id="4" name="タイトル 1">
            <a:extLst>
              <a:ext uri="{FF2B5EF4-FFF2-40B4-BE49-F238E27FC236}">
                <a16:creationId xmlns:a16="http://schemas.microsoft.com/office/drawing/2014/main" id="{98BE10B6-475B-484C-9C3D-57722D99F74A}"/>
              </a:ext>
            </a:extLst>
          </p:cNvPr>
          <p:cNvSpPr txBox="1">
            <a:spLocks/>
          </p:cNvSpPr>
          <p:nvPr/>
        </p:nvSpPr>
        <p:spPr>
          <a:xfrm>
            <a:off x="0" y="477611"/>
            <a:ext cx="12192000" cy="939044"/>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t>わたしたちの文化の発展のために</a:t>
            </a:r>
          </a:p>
        </p:txBody>
      </p:sp>
      <p:grpSp>
        <p:nvGrpSpPr>
          <p:cNvPr id="10" name="グループ化 9">
            <a:extLst>
              <a:ext uri="{FF2B5EF4-FFF2-40B4-BE49-F238E27FC236}">
                <a16:creationId xmlns:a16="http://schemas.microsoft.com/office/drawing/2014/main" id="{E82E7F84-9F24-0689-B81F-2111819DA29A}"/>
              </a:ext>
            </a:extLst>
          </p:cNvPr>
          <p:cNvGrpSpPr/>
          <p:nvPr/>
        </p:nvGrpSpPr>
        <p:grpSpPr>
          <a:xfrm>
            <a:off x="619200" y="1591178"/>
            <a:ext cx="10870362" cy="3862289"/>
            <a:chOff x="619200" y="1591178"/>
            <a:chExt cx="10870362" cy="3862289"/>
          </a:xfrm>
        </p:grpSpPr>
        <p:pic>
          <p:nvPicPr>
            <p:cNvPr id="7" name="図 6">
              <a:extLst>
                <a:ext uri="{FF2B5EF4-FFF2-40B4-BE49-F238E27FC236}">
                  <a16:creationId xmlns:a16="http://schemas.microsoft.com/office/drawing/2014/main" id="{AE2EC616-6D1B-95AA-CD24-B50768916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0" y="1591178"/>
              <a:ext cx="4030088" cy="3600000"/>
            </a:xfrm>
            <a:prstGeom prst="rect">
              <a:avLst/>
            </a:prstGeom>
          </p:spPr>
        </p:pic>
        <p:pic>
          <p:nvPicPr>
            <p:cNvPr id="9" name="図 8">
              <a:extLst>
                <a:ext uri="{FF2B5EF4-FFF2-40B4-BE49-F238E27FC236}">
                  <a16:creationId xmlns:a16="http://schemas.microsoft.com/office/drawing/2014/main" id="{F770F25E-1068-59E3-6359-23503B30D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680" y="1591178"/>
              <a:ext cx="4007882" cy="3600000"/>
            </a:xfrm>
            <a:prstGeom prst="rect">
              <a:avLst/>
            </a:prstGeom>
          </p:spPr>
        </p:pic>
        <p:pic>
          <p:nvPicPr>
            <p:cNvPr id="5" name="図 4">
              <a:extLst>
                <a:ext uri="{FF2B5EF4-FFF2-40B4-BE49-F238E27FC236}">
                  <a16:creationId xmlns:a16="http://schemas.microsoft.com/office/drawing/2014/main" id="{7CE46B3B-ECC8-1EE3-2433-A53815BC6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350" y="2081617"/>
              <a:ext cx="4305300" cy="3371850"/>
            </a:xfrm>
            <a:prstGeom prst="rect">
              <a:avLst/>
            </a:prstGeom>
          </p:spPr>
        </p:pic>
      </p:grpSp>
    </p:spTree>
    <p:extLst>
      <p:ext uri="{BB962C8B-B14F-4D97-AF65-F5344CB8AC3E}">
        <p14:creationId xmlns:p14="http://schemas.microsoft.com/office/powerpoint/2010/main" val="41422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1113294" y="1022565"/>
            <a:ext cx="9965410" cy="1325563"/>
          </a:xfrm>
        </p:spPr>
        <p:txBody>
          <a:bodyPr>
            <a:normAutofit/>
          </a:bodyPr>
          <a:lstStyle/>
          <a:p>
            <a:pPr algn="ctr"/>
            <a:r>
              <a:rPr kumimoji="1" lang="ja-JP" altLang="en-US" sz="6000" dirty="0"/>
              <a:t>カリキュラム</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1113295" y="2348128"/>
            <a:ext cx="9965410" cy="3689350"/>
          </a:xfrm>
        </p:spPr>
        <p:txBody>
          <a:bodyPr anchor="ctr">
            <a:normAutofit/>
          </a:bodyPr>
          <a:lstStyle/>
          <a:p>
            <a:pPr marL="742950" indent="-742950">
              <a:lnSpc>
                <a:spcPct val="150000"/>
              </a:lnSpc>
              <a:buFont typeface="+mj-lt"/>
              <a:buAutoNum type="arabicPeriod"/>
            </a:pPr>
            <a:r>
              <a:rPr kumimoji="1" lang="ja-JP" altLang="en-US" sz="4400" dirty="0">
                <a:latin typeface="+mn-ea"/>
              </a:rPr>
              <a:t>著作権の目的</a:t>
            </a:r>
            <a:endParaRPr kumimoji="1" lang="en-US" altLang="ja-JP" sz="4400" dirty="0">
              <a:latin typeface="+mn-ea"/>
            </a:endParaRPr>
          </a:p>
          <a:p>
            <a:pPr marL="742950" indent="-742950">
              <a:lnSpc>
                <a:spcPct val="150000"/>
              </a:lnSpc>
              <a:buFont typeface="+mj-lt"/>
              <a:buAutoNum type="arabicPeriod"/>
            </a:pPr>
            <a:r>
              <a:rPr kumimoji="1" lang="ja-JP" altLang="en-US" sz="4400" dirty="0">
                <a:latin typeface="+mn-ea"/>
              </a:rPr>
              <a:t>情報社会における著作権</a:t>
            </a:r>
            <a:endParaRPr kumimoji="1" lang="en-US" altLang="ja-JP" sz="4400" dirty="0">
              <a:latin typeface="+mn-ea"/>
            </a:endParaRPr>
          </a:p>
          <a:p>
            <a:pPr marL="742950" indent="-742950">
              <a:lnSpc>
                <a:spcPct val="150000"/>
              </a:lnSpc>
              <a:buFont typeface="+mj-lt"/>
              <a:buAutoNum type="arabicPeriod"/>
            </a:pPr>
            <a:r>
              <a:rPr lang="ja-JP" altLang="en-US" sz="4400" dirty="0">
                <a:latin typeface="+mn-ea"/>
              </a:rPr>
              <a:t>情報社会で生きるために</a:t>
            </a:r>
            <a:endParaRPr kumimoji="1" lang="ja-JP" altLang="en-US" sz="4400" dirty="0">
              <a:latin typeface="+mn-ea"/>
            </a:endParaRPr>
          </a:p>
        </p:txBody>
      </p:sp>
    </p:spTree>
    <p:extLst>
      <p:ext uri="{BB962C8B-B14F-4D97-AF65-F5344CB8AC3E}">
        <p14:creationId xmlns:p14="http://schemas.microsoft.com/office/powerpoint/2010/main" val="106430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46D25-934E-4DCB-94BA-D434DC5B6E16}"/>
              </a:ext>
            </a:extLst>
          </p:cNvPr>
          <p:cNvSpPr>
            <a:spLocks noGrp="1"/>
          </p:cNvSpPr>
          <p:nvPr>
            <p:ph type="title" idx="4294967295"/>
          </p:nvPr>
        </p:nvSpPr>
        <p:spPr>
          <a:xfrm>
            <a:off x="0" y="2002631"/>
            <a:ext cx="12192000" cy="2852737"/>
          </a:xfrm>
        </p:spPr>
        <p:txBody>
          <a:bodyPr anchor="ctr">
            <a:noAutofit/>
          </a:bodyPr>
          <a:lstStyle/>
          <a:p>
            <a:pPr marL="1143000" indent="-1143000" algn="ctr">
              <a:buFont typeface="+mj-lt"/>
              <a:buAutoNum type="arabicPeriod"/>
            </a:pPr>
            <a:r>
              <a:rPr kumimoji="1" lang="ja-JP" altLang="en-US" sz="6000" dirty="0">
                <a:latin typeface="+mj-ea"/>
              </a:rPr>
              <a:t>著作権の目的</a:t>
            </a:r>
          </a:p>
        </p:txBody>
      </p:sp>
    </p:spTree>
    <p:extLst>
      <p:ext uri="{BB962C8B-B14F-4D97-AF65-F5344CB8AC3E}">
        <p14:creationId xmlns:p14="http://schemas.microsoft.com/office/powerpoint/2010/main" val="69823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E583B76A-8525-045D-3206-4F2EA3B31262}"/>
              </a:ext>
            </a:extLst>
          </p:cNvPr>
          <p:cNvSpPr txBox="1">
            <a:spLocks/>
          </p:cNvSpPr>
          <p:nvPr/>
        </p:nvSpPr>
        <p:spPr>
          <a:xfrm>
            <a:off x="-1" y="0"/>
            <a:ext cx="12186947" cy="901727"/>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a:latin typeface="+mj-ea"/>
              </a:rPr>
              <a:t>著作権とは？</a:t>
            </a:r>
          </a:p>
        </p:txBody>
      </p:sp>
      <p:pic>
        <p:nvPicPr>
          <p:cNvPr id="5" name="図 4">
            <a:extLst>
              <a:ext uri="{FF2B5EF4-FFF2-40B4-BE49-F238E27FC236}">
                <a16:creationId xmlns:a16="http://schemas.microsoft.com/office/drawing/2014/main" id="{23734BC4-3988-3EA3-C053-D882FF23A29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874605"/>
            <a:ext cx="12186947" cy="180000"/>
          </a:xfrm>
          <a:prstGeom prst="rect">
            <a:avLst/>
          </a:prstGeom>
        </p:spPr>
      </p:pic>
      <p:grpSp>
        <p:nvGrpSpPr>
          <p:cNvPr id="6" name="グループ化 5">
            <a:extLst>
              <a:ext uri="{FF2B5EF4-FFF2-40B4-BE49-F238E27FC236}">
                <a16:creationId xmlns:a16="http://schemas.microsoft.com/office/drawing/2014/main" id="{D7C8CD22-497F-4F2C-95B8-7B3174F1E107}"/>
              </a:ext>
            </a:extLst>
          </p:cNvPr>
          <p:cNvGrpSpPr/>
          <p:nvPr/>
        </p:nvGrpSpPr>
        <p:grpSpPr>
          <a:xfrm>
            <a:off x="515786" y="1929210"/>
            <a:ext cx="11160428" cy="3904030"/>
            <a:chOff x="515786" y="2680429"/>
            <a:chExt cx="11160428" cy="3904030"/>
          </a:xfrm>
        </p:grpSpPr>
        <p:sp>
          <p:nvSpPr>
            <p:cNvPr id="7" name="正方形/長方形 6">
              <a:extLst>
                <a:ext uri="{FF2B5EF4-FFF2-40B4-BE49-F238E27FC236}">
                  <a16:creationId xmlns:a16="http://schemas.microsoft.com/office/drawing/2014/main" id="{0DA49339-54D6-4C02-B1C4-DC70F0A71617}"/>
                </a:ext>
              </a:extLst>
            </p:cNvPr>
            <p:cNvSpPr/>
            <p:nvPr/>
          </p:nvSpPr>
          <p:spPr>
            <a:xfrm>
              <a:off x="515786" y="2680429"/>
              <a:ext cx="9929321" cy="1497141"/>
            </a:xfrm>
            <a:prstGeom prst="rect">
              <a:avLst/>
            </a:prstGeom>
            <a:ln w="57150">
              <a:noFill/>
            </a:ln>
          </p:spPr>
          <p:txBody>
            <a:bodyPr wrap="none">
              <a:spAutoFit/>
            </a:bodyPr>
            <a:lstStyle/>
            <a:p>
              <a:pPr marL="285750" indent="-285750">
                <a:lnSpc>
                  <a:spcPct val="150000"/>
                </a:lnSpc>
                <a:buFont typeface="Wingdings" panose="05000000000000000000" pitchFamily="2" charset="2"/>
                <a:buChar char="n"/>
              </a:pPr>
              <a:r>
                <a:rPr lang="ja-JP" altLang="en-US" sz="3200" dirty="0"/>
                <a:t>著作物・</a:t>
              </a:r>
              <a:r>
                <a:rPr lang="ja-JP" altLang="en-US" sz="3200"/>
                <a:t>・・思想又は感情を創作的に表現</a:t>
              </a:r>
              <a:r>
                <a:rPr lang="ja-JP" altLang="en-US" sz="3200" dirty="0"/>
                <a:t>したもの</a:t>
              </a:r>
              <a:endParaRPr lang="en-US" altLang="ja-JP" sz="3200" dirty="0"/>
            </a:p>
            <a:p>
              <a:pPr marL="285750" indent="-285750">
                <a:lnSpc>
                  <a:spcPct val="150000"/>
                </a:lnSpc>
                <a:buFont typeface="Wingdings" panose="05000000000000000000" pitchFamily="2" charset="2"/>
                <a:buChar char="n"/>
              </a:pPr>
              <a:r>
                <a:rPr lang="ja-JP" altLang="en-US" sz="3200" dirty="0"/>
                <a:t>著作者・・・著作物</a:t>
              </a:r>
              <a:r>
                <a:rPr lang="ja-JP" altLang="en-US" sz="3200"/>
                <a:t>を創作する人</a:t>
              </a:r>
              <a:endParaRPr lang="en-US" altLang="ja-JP" sz="3200" dirty="0"/>
            </a:p>
          </p:txBody>
        </p:sp>
        <p:sp>
          <p:nvSpPr>
            <p:cNvPr id="8" name="正方形/長方形 7">
              <a:extLst>
                <a:ext uri="{FF2B5EF4-FFF2-40B4-BE49-F238E27FC236}">
                  <a16:creationId xmlns:a16="http://schemas.microsoft.com/office/drawing/2014/main" id="{C77D3C2D-F383-499C-BD64-D81FE183BBAF}"/>
                </a:ext>
              </a:extLst>
            </p:cNvPr>
            <p:cNvSpPr/>
            <p:nvPr/>
          </p:nvSpPr>
          <p:spPr>
            <a:xfrm>
              <a:off x="515786" y="5619622"/>
              <a:ext cx="11160428" cy="964837"/>
            </a:xfrm>
            <a:prstGeom prst="rect">
              <a:avLst/>
            </a:prstGeom>
            <a:ln w="57150">
              <a:solidFill>
                <a:srgbClr val="FFAB00"/>
              </a:solidFill>
            </a:ln>
          </p:spPr>
          <p:txBody>
            <a:bodyPr wrap="square">
              <a:noAutofit/>
            </a:bodyPr>
            <a:lstStyle/>
            <a:p>
              <a:pPr algn="ctr">
                <a:lnSpc>
                  <a:spcPct val="150000"/>
                </a:lnSpc>
              </a:pPr>
              <a:r>
                <a:rPr lang="ja-JP" altLang="en-US" sz="3800" dirty="0">
                  <a:latin typeface="+mj-ea"/>
                  <a:ea typeface="+mj-ea"/>
                </a:rPr>
                <a:t>著作権・・・著作者に法律上与えられている権利</a:t>
              </a:r>
              <a:endParaRPr lang="en-US" altLang="ja-JP" sz="3800" dirty="0">
                <a:latin typeface="+mj-ea"/>
                <a:ea typeface="+mj-ea"/>
              </a:endParaRPr>
            </a:p>
          </p:txBody>
        </p:sp>
        <p:sp>
          <p:nvSpPr>
            <p:cNvPr id="9" name="二等辺三角形 8">
              <a:extLst>
                <a:ext uri="{FF2B5EF4-FFF2-40B4-BE49-F238E27FC236}">
                  <a16:creationId xmlns:a16="http://schemas.microsoft.com/office/drawing/2014/main" id="{B34E7F51-DEE2-4170-A5C5-0BA1F1976557}"/>
                </a:ext>
              </a:extLst>
            </p:cNvPr>
            <p:cNvSpPr/>
            <p:nvPr/>
          </p:nvSpPr>
          <p:spPr>
            <a:xfrm rot="10800000">
              <a:off x="5565648" y="4642165"/>
              <a:ext cx="1060704" cy="512863"/>
            </a:xfrm>
            <a:prstGeom prst="triangle">
              <a:avLst/>
            </a:prstGeom>
            <a:solidFill>
              <a:srgbClr val="FFAB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998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1"/>
          </p:nvPr>
        </p:nvSpPr>
        <p:spPr>
          <a:xfrm>
            <a:off x="667747" y="1854422"/>
            <a:ext cx="10851453" cy="4265962"/>
          </a:xfrm>
        </p:spPr>
        <p:txBody>
          <a:bodyPr anchor="ctr">
            <a:noAutofit/>
          </a:bodyPr>
          <a:lstStyle/>
          <a:p>
            <a:pPr marL="0" indent="0">
              <a:lnSpc>
                <a:spcPct val="150000"/>
              </a:lnSpc>
              <a:buNone/>
            </a:pPr>
            <a:r>
              <a:rPr lang="ja-JP" altLang="en-US" sz="3800" dirty="0">
                <a:latin typeface="+mn-ea"/>
              </a:rPr>
              <a:t>この法律は、著作物並びに実演、レコード、放送及び有線放送に関し著作者の権利及びこれに隣接する権利を定め、これらの文化的所産の公正な利用に留意しつつ、著作者等の権利の保護を図り、もつて文化の発展に寄与することを目的とする。</a:t>
            </a:r>
            <a:endParaRPr kumimoji="1" lang="ja-JP" altLang="en-US" sz="3800" dirty="0">
              <a:latin typeface="+mn-ea"/>
            </a:endParaRPr>
          </a:p>
        </p:txBody>
      </p:sp>
      <p:sp>
        <p:nvSpPr>
          <p:cNvPr id="4" name="タイトル 1">
            <a:extLst>
              <a:ext uri="{FF2B5EF4-FFF2-40B4-BE49-F238E27FC236}">
                <a16:creationId xmlns:a16="http://schemas.microsoft.com/office/drawing/2014/main" id="{12F9C924-7FAB-DCE5-2F69-D11AF42C0970}"/>
              </a:ext>
            </a:extLst>
          </p:cNvPr>
          <p:cNvSpPr txBox="1">
            <a:spLocks/>
          </p:cNvSpPr>
          <p:nvPr/>
        </p:nvSpPr>
        <p:spPr>
          <a:xfrm>
            <a:off x="0" y="16666"/>
            <a:ext cx="12186948" cy="11340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dirty="0"/>
              <a:t>著作権法　第一条（目的）</a:t>
            </a:r>
          </a:p>
        </p:txBody>
      </p:sp>
      <p:pic>
        <p:nvPicPr>
          <p:cNvPr id="5" name="図 4">
            <a:extLst>
              <a:ext uri="{FF2B5EF4-FFF2-40B4-BE49-F238E27FC236}">
                <a16:creationId xmlns:a16="http://schemas.microsoft.com/office/drawing/2014/main" id="{F12A2BC6-3529-8370-8760-34FC82B6C7B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150703"/>
            <a:ext cx="12186947" cy="180000"/>
          </a:xfrm>
          <a:prstGeom prst="rect">
            <a:avLst/>
          </a:prstGeom>
        </p:spPr>
      </p:pic>
    </p:spTree>
    <p:extLst>
      <p:ext uri="{BB962C8B-B14F-4D97-AF65-F5344CB8AC3E}">
        <p14:creationId xmlns:p14="http://schemas.microsoft.com/office/powerpoint/2010/main" val="116840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8D548C8C-017C-5062-E779-E64262D9BB45}"/>
              </a:ext>
            </a:extLst>
          </p:cNvPr>
          <p:cNvSpPr txBox="1">
            <a:spLocks/>
          </p:cNvSpPr>
          <p:nvPr/>
        </p:nvSpPr>
        <p:spPr>
          <a:xfrm>
            <a:off x="0" y="16666"/>
            <a:ext cx="12186948" cy="11340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a:t>著作権</a:t>
            </a:r>
            <a:endParaRPr lang="ja-JP" altLang="en-US" sz="5000" dirty="0"/>
          </a:p>
        </p:txBody>
      </p:sp>
      <p:pic>
        <p:nvPicPr>
          <p:cNvPr id="7" name="図 6">
            <a:extLst>
              <a:ext uri="{FF2B5EF4-FFF2-40B4-BE49-F238E27FC236}">
                <a16:creationId xmlns:a16="http://schemas.microsoft.com/office/drawing/2014/main" id="{9AC59A3A-C870-40DB-5908-7D718DEB766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150703"/>
            <a:ext cx="12186947" cy="180000"/>
          </a:xfrm>
          <a:prstGeom prst="rect">
            <a:avLst/>
          </a:prstGeom>
        </p:spPr>
      </p:pic>
      <p:pic>
        <p:nvPicPr>
          <p:cNvPr id="5" name="図 4">
            <a:extLst>
              <a:ext uri="{FF2B5EF4-FFF2-40B4-BE49-F238E27FC236}">
                <a16:creationId xmlns:a16="http://schemas.microsoft.com/office/drawing/2014/main" id="{FF9F77D2-DBB9-75B4-448C-D15320C8D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02" y="1515497"/>
            <a:ext cx="10924540" cy="5030470"/>
          </a:xfrm>
          <a:prstGeom prst="rect">
            <a:avLst/>
          </a:prstGeom>
        </p:spPr>
      </p:pic>
    </p:spTree>
    <p:extLst>
      <p:ext uri="{BB962C8B-B14F-4D97-AF65-F5344CB8AC3E}">
        <p14:creationId xmlns:p14="http://schemas.microsoft.com/office/powerpoint/2010/main" val="395624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732A9D2-DBA1-F1C8-ADDD-DD6CB241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5845"/>
            <a:ext cx="10972800" cy="4107050"/>
          </a:xfrm>
          <a:prstGeom prst="rect">
            <a:avLst/>
          </a:prstGeom>
        </p:spPr>
      </p:pic>
      <p:sp>
        <p:nvSpPr>
          <p:cNvPr id="4" name="タイトル 1">
            <a:extLst>
              <a:ext uri="{FF2B5EF4-FFF2-40B4-BE49-F238E27FC236}">
                <a16:creationId xmlns:a16="http://schemas.microsoft.com/office/drawing/2014/main" id="{AD018906-A2B0-7524-AC15-D9E739304135}"/>
              </a:ext>
            </a:extLst>
          </p:cNvPr>
          <p:cNvSpPr txBox="1">
            <a:spLocks/>
          </p:cNvSpPr>
          <p:nvPr/>
        </p:nvSpPr>
        <p:spPr>
          <a:xfrm>
            <a:off x="876000" y="2033332"/>
            <a:ext cx="10440000" cy="1008000"/>
          </a:xfrm>
          <a:prstGeom prst="rect">
            <a:avLst/>
          </a:prstGeom>
          <a:ln w="50800">
            <a:noFill/>
          </a:ln>
        </p:spPr>
        <p:txBody>
          <a:bodyPr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t>問い</a:t>
            </a:r>
          </a:p>
        </p:txBody>
      </p:sp>
      <p:sp>
        <p:nvSpPr>
          <p:cNvPr id="5" name="コンテンツ プレースホルダー 2">
            <a:extLst>
              <a:ext uri="{FF2B5EF4-FFF2-40B4-BE49-F238E27FC236}">
                <a16:creationId xmlns:a16="http://schemas.microsoft.com/office/drawing/2014/main" id="{939FE0E8-407A-C680-532E-26DF97C7668F}"/>
              </a:ext>
            </a:extLst>
          </p:cNvPr>
          <p:cNvSpPr txBox="1">
            <a:spLocks/>
          </p:cNvSpPr>
          <p:nvPr/>
        </p:nvSpPr>
        <p:spPr>
          <a:xfrm>
            <a:off x="1148621" y="3360770"/>
            <a:ext cx="9894757" cy="1485022"/>
          </a:xfrm>
          <a:prstGeom prst="rect">
            <a:avLst/>
          </a:prstGeom>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5500"/>
              </a:lnSpc>
              <a:buFont typeface="Arial" panose="020B0604020202020204" pitchFamily="34" charset="0"/>
              <a:buNone/>
            </a:pPr>
            <a:r>
              <a:rPr lang="ja-JP" altLang="en-US" sz="4300" dirty="0">
                <a:latin typeface="+mn-ea"/>
              </a:rPr>
              <a:t>なぜ、私たちは著作権を守らなければ</a:t>
            </a:r>
            <a:br>
              <a:rPr lang="en-US" altLang="ja-JP" sz="4300" dirty="0">
                <a:latin typeface="+mn-ea"/>
              </a:rPr>
            </a:br>
            <a:r>
              <a:rPr lang="ja-JP" altLang="en-US" sz="4300" dirty="0">
                <a:latin typeface="+mn-ea"/>
              </a:rPr>
              <a:t>ならないのでしょうか？</a:t>
            </a:r>
          </a:p>
        </p:txBody>
      </p:sp>
      <p:pic>
        <p:nvPicPr>
          <p:cNvPr id="6" name="図 5">
            <a:extLst>
              <a:ext uri="{FF2B5EF4-FFF2-40B4-BE49-F238E27FC236}">
                <a16:creationId xmlns:a16="http://schemas.microsoft.com/office/drawing/2014/main" id="{2E99E373-047C-6FF0-60D2-72779BAEF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99" y="3088686"/>
            <a:ext cx="9321800" cy="101600"/>
          </a:xfrm>
          <a:prstGeom prst="rect">
            <a:avLst/>
          </a:prstGeom>
        </p:spPr>
      </p:pic>
    </p:spTree>
    <p:extLst>
      <p:ext uri="{BB962C8B-B14F-4D97-AF65-F5344CB8AC3E}">
        <p14:creationId xmlns:p14="http://schemas.microsoft.com/office/powerpoint/2010/main" val="18952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452D-EC22-4F79-BE89-4351AA06B3C0}"/>
              </a:ext>
            </a:extLst>
          </p:cNvPr>
          <p:cNvSpPr>
            <a:spLocks noGrp="1"/>
          </p:cNvSpPr>
          <p:nvPr>
            <p:ph type="title" idx="4294967295"/>
          </p:nvPr>
        </p:nvSpPr>
        <p:spPr>
          <a:xfrm>
            <a:off x="838200" y="1500161"/>
            <a:ext cx="10515600" cy="1325562"/>
          </a:xfrm>
        </p:spPr>
        <p:txBody>
          <a:bodyPr>
            <a:normAutofit/>
          </a:bodyPr>
          <a:lstStyle/>
          <a:p>
            <a:pPr algn="ctr"/>
            <a:r>
              <a:rPr kumimoji="1" lang="ja-JP" altLang="en-US" sz="6000" dirty="0"/>
              <a:t>動画視聴１</a:t>
            </a:r>
          </a:p>
        </p:txBody>
      </p:sp>
      <p:sp>
        <p:nvSpPr>
          <p:cNvPr id="3" name="コンテンツ プレースホルダー 2">
            <a:extLst>
              <a:ext uri="{FF2B5EF4-FFF2-40B4-BE49-F238E27FC236}">
                <a16:creationId xmlns:a16="http://schemas.microsoft.com/office/drawing/2014/main" id="{3AF36A17-C976-4C23-8840-3BB650FEDA3A}"/>
              </a:ext>
            </a:extLst>
          </p:cNvPr>
          <p:cNvSpPr>
            <a:spLocks noGrp="1"/>
          </p:cNvSpPr>
          <p:nvPr>
            <p:ph idx="4294967295"/>
          </p:nvPr>
        </p:nvSpPr>
        <p:spPr>
          <a:xfrm>
            <a:off x="3707539" y="3198800"/>
            <a:ext cx="4776922" cy="1666956"/>
          </a:xfrm>
        </p:spPr>
        <p:txBody>
          <a:bodyPr anchor="ctr">
            <a:noAutofit/>
          </a:bodyPr>
          <a:lstStyle/>
          <a:p>
            <a:pPr>
              <a:buFont typeface="Wingdings" panose="05000000000000000000" pitchFamily="2" charset="2"/>
              <a:buChar char="n"/>
            </a:pPr>
            <a:r>
              <a:rPr lang="ja-JP" altLang="en-US" sz="4400" dirty="0"/>
              <a:t>プロローグ</a:t>
            </a:r>
            <a:endParaRPr lang="en-US" altLang="ja-JP" sz="4400" dirty="0"/>
          </a:p>
          <a:p>
            <a:pPr>
              <a:buFont typeface="Wingdings" panose="05000000000000000000" pitchFamily="2" charset="2"/>
              <a:buChar char="n"/>
            </a:pPr>
            <a:r>
              <a:rPr lang="ja-JP" altLang="en-US" sz="4400" dirty="0"/>
              <a:t>著作権と海賊版</a:t>
            </a:r>
          </a:p>
        </p:txBody>
      </p:sp>
    </p:spTree>
    <p:extLst>
      <p:ext uri="{BB962C8B-B14F-4D97-AF65-F5344CB8AC3E}">
        <p14:creationId xmlns:p14="http://schemas.microsoft.com/office/powerpoint/2010/main" val="29548029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ＵＤデジタル教科書体ＮＰ-Ｒ">
      <a:majorFont>
        <a:latin typeface="Segoe UI"/>
        <a:ea typeface="UD デジタル 教科書体 NP-B"/>
        <a:cs typeface=""/>
      </a:majorFont>
      <a:minorFont>
        <a:latin typeface="Segoe UI"/>
        <a:ea typeface="UD デジタル 教科書体 NP-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2427</TotalTime>
  <Words>2015</Words>
  <PresentationFormat>ワイド画面</PresentationFormat>
  <Paragraphs>184</Paragraphs>
  <Slides>23</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ＭＳ Ｐゴシック</vt:lpstr>
      <vt:lpstr>UD デジタル 教科書体 NP-B</vt:lpstr>
      <vt:lpstr>UD デジタル 教科書体 NP-R</vt:lpstr>
      <vt:lpstr>游ゴシック</vt:lpstr>
      <vt:lpstr>Arial</vt:lpstr>
      <vt:lpstr>Segoe UI</vt:lpstr>
      <vt:lpstr>Wingdings</vt:lpstr>
      <vt:lpstr>Office テーマ</vt:lpstr>
      <vt:lpstr>著作権</vt:lpstr>
      <vt:lpstr>この授業の目標</vt:lpstr>
      <vt:lpstr>カリキュラム</vt:lpstr>
      <vt:lpstr>著作権の目的</vt:lpstr>
      <vt:lpstr>PowerPoint プレゼンテーション</vt:lpstr>
      <vt:lpstr>PowerPoint プレゼンテーション</vt:lpstr>
      <vt:lpstr>PowerPoint プレゼンテーション</vt:lpstr>
      <vt:lpstr>PowerPoint プレゼンテーション</vt:lpstr>
      <vt:lpstr>動画視聴１</vt:lpstr>
      <vt:lpstr>情報社会における著作権</vt:lpstr>
      <vt:lpstr>PowerPoint プレゼンテーション</vt:lpstr>
      <vt:lpstr>情報（デジタルデータ）の特性</vt:lpstr>
      <vt:lpstr>情報（デジタルデータ）の特性</vt:lpstr>
      <vt:lpstr>動画視聴２</vt:lpstr>
      <vt:lpstr>著作権者への影響</vt:lpstr>
      <vt:lpstr>PowerPoint プレゼンテーション</vt:lpstr>
      <vt:lpstr>PowerPoint プレゼンテーション</vt:lpstr>
      <vt:lpstr>情報社会で生きるために</vt:lpstr>
      <vt:lpstr>作家が新たに作品を考えるのをやめたら どうなるのでしょうか？</vt:lpstr>
      <vt:lpstr>PowerPoint プレゼンテーション</vt:lpstr>
      <vt:lpstr>文化の発展のために著作権はある</vt:lpstr>
      <vt:lpstr>情報（デジタルデータ）の特性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2023-03-12T02:30:16Z</dcterms:created>
  <dcterms:modified xsi:type="dcterms:W3CDTF">2023-06-09T08:04:32Z</dcterms:modified>
</cp:coreProperties>
</file>