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1137" r:id="rId2"/>
    <p:sldId id="262" r:id="rId3"/>
    <p:sldId id="273" r:id="rId4"/>
    <p:sldId id="540" r:id="rId5"/>
    <p:sldId id="1138" r:id="rId6"/>
    <p:sldId id="507" r:id="rId7"/>
    <p:sldId id="551" r:id="rId8"/>
    <p:sldId id="508" r:id="rId9"/>
    <p:sldId id="510" r:id="rId10"/>
    <p:sldId id="509" r:id="rId11"/>
    <p:sldId id="511" r:id="rId12"/>
    <p:sldId id="1139" r:id="rId13"/>
    <p:sldId id="499" r:id="rId14"/>
    <p:sldId id="500" r:id="rId15"/>
    <p:sldId id="496" r:id="rId16"/>
    <p:sldId id="553" r:id="rId17"/>
    <p:sldId id="619" r:id="rId18"/>
    <p:sldId id="1140" r:id="rId19"/>
    <p:sldId id="259" r:id="rId20"/>
    <p:sldId id="474" r:id="rId21"/>
    <p:sldId id="260" r:id="rId22"/>
    <p:sldId id="526" r:id="rId23"/>
    <p:sldId id="534" r:id="rId24"/>
    <p:sldId id="538" r:id="rId25"/>
    <p:sldId id="535" r:id="rId26"/>
    <p:sldId id="539" r:id="rId27"/>
    <p:sldId id="263" r:id="rId28"/>
    <p:sldId id="529" r:id="rId29"/>
    <p:sldId id="267" r:id="rId30"/>
    <p:sldId id="268" r:id="rId31"/>
    <p:sldId id="269" r:id="rId32"/>
    <p:sldId id="270" r:id="rId33"/>
    <p:sldId id="502" r:id="rId34"/>
    <p:sldId id="503" r:id="rId35"/>
    <p:sldId id="620" r:id="rId36"/>
    <p:sldId id="542" r:id="rId37"/>
    <p:sldId id="264" r:id="rId38"/>
    <p:sldId id="530" r:id="rId39"/>
    <p:sldId id="271" r:id="rId40"/>
    <p:sldId id="504" r:id="rId41"/>
    <p:sldId id="505" r:id="rId42"/>
    <p:sldId id="543" r:id="rId43"/>
    <p:sldId id="545" r:id="rId44"/>
    <p:sldId id="544" r:id="rId45"/>
    <p:sldId id="506" r:id="rId46"/>
    <p:sldId id="546" r:id="rId47"/>
    <p:sldId id="265" r:id="rId48"/>
    <p:sldId id="272" r:id="rId49"/>
    <p:sldId id="547" r:id="rId50"/>
    <p:sldId id="513" r:id="rId51"/>
    <p:sldId id="514" r:id="rId52"/>
    <p:sldId id="515" r:id="rId53"/>
    <p:sldId id="518" r:id="rId54"/>
    <p:sldId id="522" r:id="rId55"/>
    <p:sldId id="1141" r:id="rId56"/>
    <p:sldId id="1144" r:id="rId57"/>
    <p:sldId id="523" r:id="rId58"/>
    <p:sldId id="525" r:id="rId59"/>
    <p:sldId id="1142" r:id="rId60"/>
    <p:sldId id="517" r:id="rId61"/>
    <p:sldId id="512" r:id="rId62"/>
    <p:sldId id="266" r:id="rId63"/>
    <p:sldId id="261" r:id="rId64"/>
    <p:sldId id="536" r:id="rId65"/>
    <p:sldId id="527" r:id="rId66"/>
  </p:sldIdLst>
  <p:sldSz cx="12192000" cy="6858000"/>
  <p:notesSz cx="6886575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  <a:srgbClr val="73FEFF"/>
    <a:srgbClr val="FF9300"/>
    <a:srgbClr val="FFCFFD"/>
    <a:srgbClr val="AAB3BD"/>
    <a:srgbClr val="FFFFFF"/>
    <a:srgbClr val="F8FF95"/>
    <a:srgbClr val="FFF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6" autoAdjust="0"/>
    <p:restoredTop sz="62039" autoAdjust="0"/>
  </p:normalViewPr>
  <p:slideViewPr>
    <p:cSldViewPr snapToGrid="0">
      <p:cViewPr varScale="1">
        <p:scale>
          <a:sx n="45" d="100"/>
          <a:sy n="45" d="100"/>
        </p:scale>
        <p:origin x="29" y="3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034" y="58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807AF315-39E1-5E40-B172-CF52037428DE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937AE16B-FB65-B54F-B5B0-6BB07CF14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43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A9BF0C57-9F33-4C42-B817-8DBC93D83B3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EEBE5475-A6B7-7D41-B508-7765C6BD7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7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E5475-A6B7-7D41-B508-7765C6BD7D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95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E5475-A6B7-7D41-B508-7765C6BD7D0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93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E5475-A6B7-7D41-B508-7765C6BD7D0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66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E5475-A6B7-7D41-B508-7765C6BD7D0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67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2C30-C480-B944-B3A0-9F5BCE0D987A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9F5707A-F522-274A-BE51-1F5D5B927A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32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DE8-1A30-A245-A5FB-5C252CA22373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4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896-E3A7-AC40-BDED-B71A61A33BF7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4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6008" y="270729"/>
            <a:ext cx="10321192" cy="1325563"/>
          </a:xfrm>
        </p:spPr>
        <p:txBody>
          <a:bodyPr>
            <a:normAutofit/>
          </a:bodyPr>
          <a:lstStyle>
            <a:lvl1pPr algn="l">
              <a:defRPr sz="5400" b="1" i="0">
                <a:solidFill>
                  <a:srgbClr val="0432FF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4800" b="1" i="0"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Ø"/>
              <a:defRPr sz="4000" b="1" i="0">
                <a:latin typeface="Meiryo" charset="-128"/>
                <a:ea typeface="Meiryo" charset="-128"/>
                <a:cs typeface="Meiryo" charset="-128"/>
              </a:defRPr>
            </a:lvl2pPr>
            <a:lvl3pPr>
              <a:lnSpc>
                <a:spcPct val="100000"/>
              </a:lnSpc>
              <a:defRPr sz="4000" b="1" i="0">
                <a:latin typeface="Meiryo" charset="-128"/>
                <a:ea typeface="Meiryo" charset="-128"/>
                <a:cs typeface="Meiryo" charset="-128"/>
              </a:defRPr>
            </a:lvl3pPr>
            <a:lvl4pPr>
              <a:lnSpc>
                <a:spcPct val="100000"/>
              </a:lnSpc>
              <a:defRPr sz="3600" b="1" i="0">
                <a:latin typeface="Meiryo" charset="-128"/>
                <a:ea typeface="Meiryo" charset="-128"/>
                <a:cs typeface="Meiryo" charset="-128"/>
              </a:defRPr>
            </a:lvl4pPr>
            <a:lvl5pPr>
              <a:lnSpc>
                <a:spcPct val="100000"/>
              </a:lnSpc>
              <a:defRPr sz="3600" b="1" i="0">
                <a:latin typeface="Meiryo" charset="-128"/>
                <a:ea typeface="Meiryo" charset="-128"/>
                <a:cs typeface="Meiryo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FC21-1B3F-1449-B806-F439F1A45F50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9F5707A-F522-274A-BE51-1F5D5B927AA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F927D98-1502-5AF4-35B8-ED1E4736FD13}"/>
              </a:ext>
            </a:extLst>
          </p:cNvPr>
          <p:cNvCxnSpPr/>
          <p:nvPr userDrawn="1"/>
        </p:nvCxnSpPr>
        <p:spPr>
          <a:xfrm>
            <a:off x="324112" y="1366958"/>
            <a:ext cx="11563088" cy="0"/>
          </a:xfrm>
          <a:prstGeom prst="line">
            <a:avLst/>
          </a:prstGeom>
          <a:ln w="38100"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EC00-7118-AB4E-A8CC-A28CBF457C80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7407-FAF0-1347-BE9E-B7FB910E8BE7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86EF-3503-D948-B93F-9F72933AFDCA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0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716F-9B98-0947-9151-1EB8AAA48A44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2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3124-E17E-BB41-A581-FF74FD337DDC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5C59-9FDC-E04E-8BCA-7D827024F657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0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1D5B-BF86-0F4B-BE60-7901BC46A093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7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1E7F-FEE9-3047-9694-9DF527397137}" type="datetime1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707A-F522-274A-BE51-1F5D5B927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0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358B28-7C5B-50AA-A49B-36BBEE1FE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735" y="1324249"/>
            <a:ext cx="12304734" cy="2387600"/>
          </a:xfrm>
        </p:spPr>
        <p:txBody>
          <a:bodyPr>
            <a:normAutofit/>
          </a:bodyPr>
          <a:lstStyle/>
          <a:p>
            <a:r>
              <a:rPr kumimoji="1" lang="ja-JP" altLang="en-US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「著作権と私たち」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FE5F91-2686-B055-AC25-DA780CE1A1B0}"/>
              </a:ext>
            </a:extLst>
          </p:cNvPr>
          <p:cNvSpPr txBox="1"/>
          <p:nvPr/>
        </p:nvSpPr>
        <p:spPr>
          <a:xfrm>
            <a:off x="-112734" y="3630886"/>
            <a:ext cx="12304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～著作権と友だ「ちになろう～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D98645A-0947-DDCB-529A-2344EA4C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5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8DC3A-BE01-3A97-1C8D-7A44EA1FB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CD4E6E-9B43-5198-BEFB-8AB066535B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12269A-812A-BB47-594B-6D28931E584F}"/>
              </a:ext>
            </a:extLst>
          </p:cNvPr>
          <p:cNvSpPr txBox="1"/>
          <p:nvPr/>
        </p:nvSpPr>
        <p:spPr>
          <a:xfrm>
            <a:off x="1540701" y="5787025"/>
            <a:ext cx="9757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https://matome.eternalcollegest.com/post-2147098137661525601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より引用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73D222-88F0-2BE2-1BDA-020328899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 bwMode="auto">
          <a:xfrm>
            <a:off x="2530256" y="-6243"/>
            <a:ext cx="6613743" cy="57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99E979-7E7F-08B3-EAAD-F5461FC0AF56}"/>
              </a:ext>
            </a:extLst>
          </p:cNvPr>
          <p:cNvSpPr/>
          <p:nvPr/>
        </p:nvSpPr>
        <p:spPr>
          <a:xfrm>
            <a:off x="2530256" y="-12487"/>
            <a:ext cx="1703541" cy="12901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6A1CCD-0CB1-9773-A64F-9E14775C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3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BBC64-73A8-1AD1-F4EF-800669C89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2CC178-281F-4881-CB0B-2C6BFDA4CA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588C5-D07D-9DAA-01CC-1A068A4CA58B}"/>
              </a:ext>
            </a:extLst>
          </p:cNvPr>
          <p:cNvSpPr txBox="1"/>
          <p:nvPr/>
        </p:nvSpPr>
        <p:spPr>
          <a:xfrm>
            <a:off x="1540701" y="5787025"/>
            <a:ext cx="9757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https://matome.eternalcollegest.com/post-2147098137661525601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より引用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890B5F-0F40-1179-C5C8-4A4065EE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49" y="-62219"/>
            <a:ext cx="4213703" cy="5843001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13232E-F26C-92D6-E170-43A5B256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3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A7D9-07BE-0A51-C7FB-D61B8109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2436DC-922D-5B69-8FF9-5708AA1E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051" y="1943100"/>
            <a:ext cx="9815312" cy="477837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/>
              <a:t>著作権</a:t>
            </a:r>
            <a:endParaRPr lang="en-US" altLang="ja-JP" sz="7200" dirty="0"/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/>
              <a:t>著作物</a:t>
            </a:r>
            <a:endParaRPr lang="en-US" altLang="ja-JP" sz="7200" dirty="0"/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/>
              <a:t>著作者</a:t>
            </a:r>
            <a:endParaRPr lang="en-US" altLang="ja-JP" sz="7200" dirty="0"/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/>
              <a:t>著作権法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EBE3BD-29D0-AEE3-9C9C-DDB7D09C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691504-C5B1-7453-70D1-F36E689B17DE}"/>
              </a:ext>
            </a:extLst>
          </p:cNvPr>
          <p:cNvSpPr txBox="1"/>
          <p:nvPr/>
        </p:nvSpPr>
        <p:spPr>
          <a:xfrm>
            <a:off x="1398084" y="259962"/>
            <a:ext cx="10440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solidFill>
                  <a:srgbClr val="0432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似たような言葉が出てくる</a:t>
            </a:r>
          </a:p>
        </p:txBody>
      </p:sp>
    </p:spTree>
    <p:extLst>
      <p:ext uri="{BB962C8B-B14F-4D97-AF65-F5344CB8AC3E}">
        <p14:creationId xmlns:p14="http://schemas.microsoft.com/office/powerpoint/2010/main" val="30425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86B7E-E5C5-7846-4E7E-133D6327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43100"/>
            <a:ext cx="11053762" cy="4778375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ja-JP" altLang="en-US" sz="9600" b="1" i="0" dirty="0">
                <a:solidFill>
                  <a:srgbClr val="FF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著作物</a:t>
            </a:r>
            <a:r>
              <a:rPr lang="ja-JP" altLang="en-US" sz="9600" b="1" i="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を</a:t>
            </a:r>
            <a:r>
              <a:rPr lang="ja-JP" altLang="en-US" sz="9600" dirty="0">
                <a:latin typeface="Meiryo" panose="020B0604030504040204" pitchFamily="34" charset="-128"/>
                <a:ea typeface="Meiryo" panose="020B0604030504040204" pitchFamily="34" charset="-128"/>
              </a:rPr>
              <a:t>無断で</a:t>
            </a:r>
            <a:r>
              <a:rPr lang="ja-JP" altLang="en-US" sz="9600" b="1" i="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他人に</a:t>
            </a:r>
            <a:r>
              <a:rPr lang="ja-JP" altLang="en-US" sz="9600" b="1" i="0" dirty="0">
                <a:solidFill>
                  <a:srgbClr val="FF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〇〇</a:t>
            </a:r>
            <a:r>
              <a:rPr lang="ja-JP" altLang="en-US" sz="9600" b="1" i="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されない</a:t>
            </a:r>
            <a:r>
              <a:rPr lang="ja-JP" altLang="en-US" sz="9600" b="1" i="0" dirty="0">
                <a:solidFill>
                  <a:srgbClr val="FF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権利</a:t>
            </a:r>
            <a:endParaRPr lang="en-US" altLang="ja-JP" sz="9600" b="1" i="0" dirty="0">
              <a:solidFill>
                <a:srgbClr val="FF0000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3E9A4-4D28-7D3A-5383-002F54C5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B0C932-BCE4-D302-56BE-C740397F7C8D}"/>
              </a:ext>
            </a:extLst>
          </p:cNvPr>
          <p:cNvSpPr txBox="1"/>
          <p:nvPr/>
        </p:nvSpPr>
        <p:spPr>
          <a:xfrm>
            <a:off x="1398084" y="259962"/>
            <a:ext cx="9663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0432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著作</a:t>
            </a:r>
            <a:r>
              <a:rPr lang="ja-JP" altLang="en-US" sz="6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権</a:t>
            </a:r>
            <a:r>
              <a:rPr lang="ja-JP" altLang="en-US" sz="6600" b="1" dirty="0">
                <a:solidFill>
                  <a:srgbClr val="0432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ってなに？</a:t>
            </a:r>
            <a:endParaRPr kumimoji="1" lang="ja-JP" altLang="en-US" sz="6600" b="1" dirty="0">
              <a:solidFill>
                <a:srgbClr val="0432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7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C2F76A-47C9-22DE-91C7-51681C2F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kumimoji="1" lang="ja-JP" altLang="en-US" dirty="0"/>
              <a:t>〇〇されない」とは？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E96C13-5D6B-F58B-C759-BCD8103C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4100" cy="4761646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複製（コピー）・公表（公開）</a:t>
            </a:r>
            <a:endParaRPr lang="en-US" altLang="ja-JP" sz="6000" dirty="0"/>
          </a:p>
          <a:p>
            <a:r>
              <a:rPr lang="ja-JP" altLang="en-US" sz="6000" dirty="0"/>
              <a:t>氏名表示　・改変</a:t>
            </a:r>
            <a:endParaRPr lang="en-US" altLang="ja-JP" sz="6000" dirty="0"/>
          </a:p>
          <a:p>
            <a:r>
              <a:rPr lang="ja-JP" altLang="en-US" sz="6000" dirty="0"/>
              <a:t>上演、演奏、上映</a:t>
            </a:r>
            <a:endParaRPr lang="en-US" altLang="ja-JP" sz="6000" dirty="0"/>
          </a:p>
          <a:p>
            <a:r>
              <a:rPr lang="ja-JP" altLang="en-US" sz="6000" dirty="0"/>
              <a:t>ネット配信　など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74508-DBB1-DF25-073F-400E6E57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4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86B7E-E5C5-7846-4E7E-133D6327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43100"/>
            <a:ext cx="11053762" cy="4778375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>
                <a:solidFill>
                  <a:srgbClr val="0432FF"/>
                </a:solidFill>
                <a:latin typeface="Arial" panose="020B0604020202020204" pitchFamily="34" charset="0"/>
              </a:rPr>
              <a:t>思想又は感情</a:t>
            </a:r>
            <a:r>
              <a:rPr lang="ja-JP" altLang="en-US" sz="7200" dirty="0">
                <a:solidFill>
                  <a:srgbClr val="000000"/>
                </a:solidFill>
                <a:latin typeface="Arial" panose="020B0604020202020204" pitchFamily="34" charset="0"/>
              </a:rPr>
              <a:t>を含むこと</a:t>
            </a:r>
            <a:endParaRPr lang="en-US" altLang="ja-JP" sz="7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>
                <a:solidFill>
                  <a:srgbClr val="0432FF"/>
                </a:solidFill>
                <a:latin typeface="Arial" panose="020B0604020202020204" pitchFamily="34" charset="0"/>
              </a:rPr>
              <a:t>創作</a:t>
            </a:r>
            <a:r>
              <a:rPr lang="ja-JP" altLang="en-US" sz="7200" dirty="0">
                <a:solidFill>
                  <a:srgbClr val="000000"/>
                </a:solidFill>
                <a:latin typeface="Arial" panose="020B0604020202020204" pitchFamily="34" charset="0"/>
              </a:rPr>
              <a:t>したものであること</a:t>
            </a:r>
            <a:endParaRPr lang="en-US" altLang="ja-JP" sz="7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>
                <a:solidFill>
                  <a:srgbClr val="0432FF"/>
                </a:solidFill>
                <a:latin typeface="Arial" panose="020B0604020202020204" pitchFamily="34" charset="0"/>
              </a:rPr>
              <a:t>表現</a:t>
            </a:r>
            <a:r>
              <a:rPr lang="ja-JP" altLang="en-US" sz="7200" dirty="0">
                <a:solidFill>
                  <a:srgbClr val="000000"/>
                </a:solidFill>
                <a:latin typeface="Arial" panose="020B0604020202020204" pitchFamily="34" charset="0"/>
              </a:rPr>
              <a:t>したものであること</a:t>
            </a:r>
            <a:endParaRPr lang="en-US" altLang="ja-JP" sz="7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7200" dirty="0">
                <a:solidFill>
                  <a:srgbClr val="000000"/>
                </a:solidFill>
                <a:latin typeface="Arial" panose="020B0604020202020204" pitchFamily="34" charset="0"/>
              </a:rPr>
              <a:t>文芸、学術、美術又は音楽の範囲に属するものであること</a:t>
            </a:r>
            <a:endParaRPr lang="ja-JP" altLang="en-US" sz="7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3E9A4-4D28-7D3A-5383-002F54C5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B0C932-BCE4-D302-56BE-C740397F7C8D}"/>
              </a:ext>
            </a:extLst>
          </p:cNvPr>
          <p:cNvSpPr txBox="1"/>
          <p:nvPr/>
        </p:nvSpPr>
        <p:spPr>
          <a:xfrm>
            <a:off x="1398085" y="259962"/>
            <a:ext cx="9663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0432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著作</a:t>
            </a:r>
            <a:r>
              <a:rPr lang="ja-JP" altLang="en-US" sz="6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物</a:t>
            </a:r>
            <a:r>
              <a:rPr lang="ja-JP" altLang="en-US" sz="6600" b="1" dirty="0">
                <a:solidFill>
                  <a:srgbClr val="0432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ってなに？</a:t>
            </a:r>
            <a:endParaRPr kumimoji="1" lang="ja-JP" altLang="en-US" sz="6600" b="1" dirty="0">
              <a:solidFill>
                <a:srgbClr val="0432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8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11645-6FD7-5C95-CA67-65D7E39D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著作物の例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BE61D-AA0E-A207-2CF2-D846DD29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ja-JP" altLang="en-US" sz="5400" dirty="0"/>
              <a:t>絵画、写真、文章、音楽、舞踏、口述、イラスト、ゲーム、映画、建築物、プログラム、地図、図表、翻訳、新聞、など創作的な表現は著作物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899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EA6BB-34A2-AB84-2A6A-D128D3C16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0A48-3CF4-3754-ECC8-17CC06B5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著作物ではないものの例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15A2BE-967F-0972-984A-D3247C2EA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ja-JP" altLang="en-US" sz="5400" dirty="0"/>
              <a:t>アイデア、事実、データ、模倣品、工業製品、ありふれた表現、短い文、生成</a:t>
            </a:r>
            <a:r>
              <a:rPr lang="en-US" altLang="ja-JP" sz="5400" dirty="0"/>
              <a:t>AI</a:t>
            </a:r>
            <a:r>
              <a:rPr lang="ja-JP" altLang="en-US" sz="5400" dirty="0"/>
              <a:t>作品、などは思想や感情を表現していない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30227-796D-369C-8769-D5A90833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著作権</a:t>
            </a:r>
            <a:r>
              <a:rPr kumimoji="1" lang="ja-JP" altLang="en-US" dirty="0">
                <a:solidFill>
                  <a:srgbClr val="FF0000"/>
                </a:solidFill>
              </a:rPr>
              <a:t>法</a:t>
            </a:r>
            <a:r>
              <a:rPr kumimoji="1" lang="ja-JP" altLang="en-US" dirty="0"/>
              <a:t>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5D8CA1-A38D-2029-C45F-7A651D20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525"/>
            <a:ext cx="10515600" cy="4095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ja-JP" altLang="en-US" sz="7200" dirty="0"/>
              <a:t>作品を作った人の</a:t>
            </a:r>
            <a:r>
              <a:rPr lang="ja-JP" altLang="en-US" sz="7200" dirty="0">
                <a:solidFill>
                  <a:srgbClr val="FF0000"/>
                </a:solidFill>
              </a:rPr>
              <a:t>権利</a:t>
            </a:r>
            <a:r>
              <a:rPr lang="ja-JP" altLang="en-US" sz="7200" dirty="0"/>
              <a:t>を守ることで、文化の発展を図るための</a:t>
            </a:r>
            <a:r>
              <a:rPr lang="ja-JP" altLang="en-US" sz="7200" dirty="0">
                <a:solidFill>
                  <a:srgbClr val="FF0000"/>
                </a:solidFill>
              </a:rPr>
              <a:t>法律</a:t>
            </a:r>
            <a:endParaRPr kumimoji="1" lang="ja-JP" altLang="en-US" sz="7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40DA79-1C90-0EC3-BEF8-9B85DF37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8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91B10A-F29F-20EA-D5BB-C5C64386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60" y="365125"/>
            <a:ext cx="10784440" cy="960241"/>
          </a:xfrm>
        </p:spPr>
        <p:txBody>
          <a:bodyPr/>
          <a:lstStyle/>
          <a:p>
            <a:r>
              <a:rPr lang="ja-JP" altLang="en-US" sz="6000" dirty="0"/>
              <a:t>どうして文化の発展になる？</a:t>
            </a:r>
            <a:endParaRPr kumimoji="1" lang="ja-JP" altLang="en-US" sz="6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1F19EA-1400-BB45-5513-DC93FD234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61" y="2224217"/>
            <a:ext cx="10515600" cy="36739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6600" dirty="0"/>
              <a:t>今日の学習が終われば、みなさん自身が答えられるようにになります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5945EA-2694-A3A1-4B26-46C33817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3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074F2E-D42B-5648-D304-C351F9E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今日の学習の流れ（</a:t>
            </a:r>
            <a:r>
              <a:rPr kumimoji="1" lang="en-US" altLang="ja-JP" dirty="0"/>
              <a:t>2</a:t>
            </a:r>
            <a:r>
              <a:rPr kumimoji="1" lang="ja-JP" altLang="en-US" dirty="0"/>
              <a:t>時間）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7B57A0-02D5-B98D-CA50-073ED79E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38572" cy="4575175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kumimoji="1" lang="ja-JP" altLang="en-US" dirty="0"/>
              <a:t>著作権って何だろう</a:t>
            </a:r>
            <a:endParaRPr kumimoji="1" lang="en-US" altLang="ja-JP" dirty="0"/>
          </a:p>
          <a:p>
            <a:pPr marL="914400" indent="-914400">
              <a:buFont typeface="+mj-lt"/>
              <a:buAutoNum type="arabicPeriod"/>
            </a:pPr>
            <a:r>
              <a:rPr lang="ja-JP" altLang="en-US" dirty="0"/>
              <a:t>この使い方は</a:t>
            </a:r>
            <a:r>
              <a:rPr lang="en-US" altLang="ja-JP" dirty="0"/>
              <a:t>OK</a:t>
            </a:r>
            <a:r>
              <a:rPr lang="ja-JP" altLang="en-US" dirty="0"/>
              <a:t>？</a:t>
            </a:r>
            <a:r>
              <a:rPr lang="en-US" altLang="ja-JP" dirty="0"/>
              <a:t>NG</a:t>
            </a:r>
            <a:r>
              <a:rPr lang="ja-JP" altLang="en-US" dirty="0"/>
              <a:t>？条件あり？</a:t>
            </a:r>
            <a:endParaRPr lang="en-US" altLang="ja-JP" dirty="0"/>
          </a:p>
          <a:p>
            <a:pPr marL="914400" indent="-914400">
              <a:buFont typeface="+mj-lt"/>
              <a:buAutoNum type="arabicPeriod"/>
            </a:pPr>
            <a:r>
              <a:rPr kumimoji="1" lang="ja-JP" altLang="en-US" dirty="0"/>
              <a:t>グループアップデートタイム</a:t>
            </a:r>
            <a:endParaRPr lang="en-US" altLang="ja-JP" dirty="0"/>
          </a:p>
          <a:p>
            <a:pPr marL="914400" indent="-914400">
              <a:buFont typeface="+mj-lt"/>
              <a:buAutoNum type="arabicPeriod"/>
            </a:pPr>
            <a:r>
              <a:rPr kumimoji="1" lang="ja-JP" altLang="en-US" dirty="0"/>
              <a:t>オリジナル作品を創作しよう！</a:t>
            </a:r>
            <a:endParaRPr kumimoji="1" lang="en-US" altLang="ja-JP" dirty="0"/>
          </a:p>
          <a:p>
            <a:pPr marL="914400" indent="-914400">
              <a:buFont typeface="+mj-lt"/>
              <a:buAutoNum type="arabicPeriod"/>
            </a:pPr>
            <a:r>
              <a:rPr lang="ja-JP" altLang="en-US" dirty="0"/>
              <a:t>ここで問題発生！</a:t>
            </a:r>
            <a:endParaRPr lang="en-US" altLang="ja-JP" dirty="0"/>
          </a:p>
          <a:p>
            <a:pPr marL="914400" indent="-914400">
              <a:buFont typeface="+mj-lt"/>
              <a:buAutoNum type="arabicPeriod"/>
            </a:pPr>
            <a:r>
              <a:rPr kumimoji="1" lang="ja-JP" altLang="en-US" dirty="0"/>
              <a:t>振り返りとまとめ</a:t>
            </a:r>
            <a:endParaRPr kumimoji="1"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EF1B22-C26D-16EB-0F9B-C2BE47C0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3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7560" y="365125"/>
            <a:ext cx="10624606" cy="1017626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著作権法の考え方はシンプル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748963" cy="4895851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sz="4400" b="1" dirty="0"/>
              <a:t>人</a:t>
            </a:r>
            <a:r>
              <a:rPr lang="ja-JP" altLang="en-US" sz="4400" dirty="0"/>
              <a:t>の</a:t>
            </a:r>
            <a:r>
              <a:rPr lang="ja-JP" altLang="en-US" sz="4400" b="1" dirty="0"/>
              <a:t>ものは、その人のもの</a:t>
            </a:r>
            <a:endParaRPr lang="en-US" altLang="ja-JP" sz="4400" b="1" dirty="0"/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kumimoji="1" lang="ja-JP" altLang="en-US" b="1" dirty="0"/>
              <a:t>だまって借りたらダメ</a:t>
            </a:r>
            <a:endParaRPr kumimoji="1" lang="en-US" altLang="ja-JP" b="1" dirty="0"/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b="1" dirty="0"/>
              <a:t>借りるときは</a:t>
            </a:r>
            <a:r>
              <a:rPr kumimoji="1" lang="ja-JP" altLang="en-US" b="1" dirty="0"/>
              <a:t>許可をもらおう</a:t>
            </a:r>
            <a:endParaRPr kumimoji="1" lang="en-US" altLang="ja-JP" b="1" dirty="0"/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ja-JP" altLang="en-US" b="1" dirty="0"/>
              <a:t>借りたらお礼を言おう、お礼をしよう</a:t>
            </a:r>
            <a:endParaRPr lang="en-US" altLang="ja-JP" b="1" dirty="0"/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kumimoji="1" lang="ja-JP" altLang="en-US" b="1" dirty="0"/>
              <a:t>だまって借りられるときもあるけど、感謝の気持ち</a:t>
            </a:r>
            <a:r>
              <a:rPr lang="ja-JP" altLang="en-US" b="1" dirty="0"/>
              <a:t>を</a:t>
            </a:r>
            <a:r>
              <a:rPr kumimoji="1" lang="ja-JP" altLang="en-US" b="1" dirty="0"/>
              <a:t>もとう</a:t>
            </a:r>
            <a:endParaRPr kumimoji="1" lang="en-US" altLang="ja-JP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3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6C71D-E503-67A1-549C-A57A4C96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デジタル社会では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651668-CD49-8154-022D-29FF9EC0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/>
              <a:t>オリジナル作品とまったく</a:t>
            </a:r>
            <a:r>
              <a:rPr kumimoji="1" lang="ja-JP" altLang="en-US" dirty="0">
                <a:solidFill>
                  <a:srgbClr val="0432FF"/>
                </a:solidFill>
              </a:rPr>
              <a:t>同じ品質のコピー</a:t>
            </a:r>
            <a:r>
              <a:rPr kumimoji="1" lang="ja-JP" altLang="en-US" dirty="0"/>
              <a:t>ができる</a:t>
            </a:r>
            <a:endParaRPr kumimoji="1" lang="en-US" altLang="ja-JP" dirty="0"/>
          </a:p>
          <a:p>
            <a:pPr>
              <a:lnSpc>
                <a:spcPct val="100000"/>
              </a:lnSpc>
            </a:pPr>
            <a:r>
              <a:rPr lang="ja-JP" altLang="en-US" dirty="0"/>
              <a:t>ネットで無数に</a:t>
            </a:r>
            <a:r>
              <a:rPr lang="ja-JP" altLang="en-US" dirty="0">
                <a:solidFill>
                  <a:srgbClr val="0432FF"/>
                </a:solidFill>
              </a:rPr>
              <a:t>拡散</a:t>
            </a:r>
            <a:r>
              <a:rPr lang="ja-JP" altLang="en-US" dirty="0"/>
              <a:t>される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altLang="ja-JP" dirty="0"/>
              <a:t>TikTok</a:t>
            </a:r>
            <a:r>
              <a:rPr lang="ja-JP" altLang="en-US" dirty="0"/>
              <a:t>、</a:t>
            </a:r>
            <a:r>
              <a:rPr lang="en-US" altLang="ja-JP" dirty="0"/>
              <a:t>Instagram</a:t>
            </a:r>
            <a:r>
              <a:rPr lang="ja-JP" altLang="en-US" dirty="0"/>
              <a:t>、</a:t>
            </a:r>
            <a:r>
              <a:rPr lang="en-US" altLang="ja-JP" dirty="0"/>
              <a:t>YouTube</a:t>
            </a:r>
            <a:r>
              <a:rPr lang="ja-JP" altLang="en-US" dirty="0"/>
              <a:t>、</a:t>
            </a:r>
            <a:r>
              <a:rPr lang="en-US" altLang="ja-JP" dirty="0"/>
              <a:t>LINE</a:t>
            </a:r>
            <a:r>
              <a:rPr lang="ja-JP" altLang="en-US" dirty="0"/>
              <a:t>、</a:t>
            </a:r>
            <a:r>
              <a:rPr lang="en-US" altLang="ja-JP" dirty="0"/>
              <a:t>X</a:t>
            </a:r>
            <a:r>
              <a:rPr lang="ja-JP" altLang="en-US" dirty="0"/>
              <a:t>、メール、</a:t>
            </a:r>
            <a:r>
              <a:rPr lang="en-US" altLang="ja-JP" dirty="0"/>
              <a:t>Web…</a:t>
            </a:r>
            <a:r>
              <a:rPr lang="ja-JP" altLang="en-US" dirty="0"/>
              <a:t>だから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580E71-169B-CB8D-C395-15FCBE42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C24B2-C3EF-67BF-EE4B-6CCC1ABD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2D60C8-423E-521D-4866-8C9170FA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最低限の</a:t>
            </a:r>
            <a:r>
              <a:rPr kumimoji="1" lang="ja-JP" altLang="en-US" dirty="0"/>
              <a:t>知識がないと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1FC7F1-A761-23F2-A472-977B5F51B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8000" dirty="0"/>
              <a:t>だれもが、被害者にも加害者にもなる危険がある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D28CB8-0C81-108B-122C-87E1606A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5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4EB9A-3078-8023-DEFF-EDD569E85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9EB6D-587D-8E77-10BE-A7EFE579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59" y="365125"/>
            <a:ext cx="10515599" cy="960241"/>
          </a:xfrm>
        </p:spPr>
        <p:txBody>
          <a:bodyPr/>
          <a:lstStyle/>
          <a:p>
            <a:r>
              <a:rPr lang="ja-JP" altLang="en-US" dirty="0"/>
              <a:t>そういう危険がある</a:t>
            </a:r>
            <a:r>
              <a:rPr lang="ja-JP" altLang="en-US" dirty="0">
                <a:solidFill>
                  <a:srgbClr val="FF0000"/>
                </a:solidFill>
              </a:rPr>
              <a:t>から</a:t>
            </a:r>
            <a:r>
              <a:rPr lang="en-US" altLang="ja-JP" dirty="0">
                <a:solidFill>
                  <a:srgbClr val="FF0000"/>
                </a:solidFill>
              </a:rPr>
              <a:t>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38B234-7B60-867D-2163-3C4B4ABEE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605"/>
            <a:ext cx="10515600" cy="38463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9600" dirty="0"/>
              <a:t>著作物に近寄るのはやめましょう！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6E35531-4984-2BE0-3109-4C3969D92E8A}"/>
              </a:ext>
            </a:extLst>
          </p:cNvPr>
          <p:cNvGrpSpPr/>
          <p:nvPr/>
        </p:nvGrpSpPr>
        <p:grpSpPr>
          <a:xfrm>
            <a:off x="1629545" y="3608322"/>
            <a:ext cx="8352654" cy="877954"/>
            <a:chOff x="1629545" y="3608322"/>
            <a:chExt cx="8352654" cy="877954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246AE66-B524-8710-A720-FC06EB5AC35C}"/>
                </a:ext>
              </a:extLst>
            </p:cNvPr>
            <p:cNvSpPr/>
            <p:nvPr/>
          </p:nvSpPr>
          <p:spPr>
            <a:xfrm rot="18172898">
              <a:off x="5417154" y="-78769"/>
              <a:ext cx="777436" cy="83526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0BE0211-8567-DDDE-F4C7-CD95D0B8F676}"/>
                </a:ext>
              </a:extLst>
            </p:cNvPr>
            <p:cNvSpPr/>
            <p:nvPr/>
          </p:nvSpPr>
          <p:spPr>
            <a:xfrm rot="3200823">
              <a:off x="5417154" y="6105"/>
              <a:ext cx="777436" cy="79818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FF49E7-A7CA-D8B5-0222-5EB7E4A4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9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68841-CF90-BB50-D66A-91F1ABCE9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ABAD9258-C8D7-3405-A7F5-486425E47759}"/>
              </a:ext>
            </a:extLst>
          </p:cNvPr>
          <p:cNvSpPr/>
          <p:nvPr/>
        </p:nvSpPr>
        <p:spPr>
          <a:xfrm>
            <a:off x="1014760" y="1972929"/>
            <a:ext cx="7605132" cy="2912142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FD7053-5811-D6AB-6269-B0E9273817AC}"/>
              </a:ext>
            </a:extLst>
          </p:cNvPr>
          <p:cNvSpPr txBox="1"/>
          <p:nvPr/>
        </p:nvSpPr>
        <p:spPr>
          <a:xfrm>
            <a:off x="1475674" y="2874366"/>
            <a:ext cx="7144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ではなくて</a:t>
            </a:r>
            <a:r>
              <a:rPr kumimoji="1" lang="en-US" altLang="ja-JP" sz="8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8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2876BAC-2C18-B666-9F36-9C04D39D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1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48BD1-5EBF-375B-C407-49FEFCE2D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CBDF9-A4AB-A6C9-E6DE-D8623EA1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59" y="365125"/>
            <a:ext cx="10515599" cy="960241"/>
          </a:xfrm>
        </p:spPr>
        <p:txBody>
          <a:bodyPr/>
          <a:lstStyle/>
          <a:p>
            <a:r>
              <a:rPr lang="ja-JP" altLang="en-US" dirty="0"/>
              <a:t>そういう危険がある</a:t>
            </a:r>
            <a:r>
              <a:rPr lang="ja-JP" altLang="en-US" dirty="0">
                <a:solidFill>
                  <a:srgbClr val="FF0000"/>
                </a:solidFill>
              </a:rPr>
              <a:t>けど</a:t>
            </a:r>
            <a:r>
              <a:rPr kumimoji="1" lang="en-US" altLang="ja-JP" dirty="0">
                <a:solidFill>
                  <a:srgbClr val="FF0000"/>
                </a:solidFill>
              </a:rPr>
              <a:t>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3C66E7-6C71-DDA7-FEDC-723B1F72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429"/>
            <a:ext cx="10515600" cy="40805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8000" dirty="0"/>
              <a:t>に続く文章は、この学習を通して、みなさんに考えてもらいます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847604-DDEB-8B33-B87F-CDA2B364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7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630A4-8261-8A8D-6B4A-EEEFB83D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68E75B5-FFA7-BC39-031F-E8FA8D30903E}"/>
              </a:ext>
            </a:extLst>
          </p:cNvPr>
          <p:cNvSpPr/>
          <p:nvPr/>
        </p:nvSpPr>
        <p:spPr>
          <a:xfrm>
            <a:off x="1081668" y="724830"/>
            <a:ext cx="7605132" cy="4170556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66CD6D-D8A6-A6BE-76FB-362804AF14E4}"/>
              </a:ext>
            </a:extLst>
          </p:cNvPr>
          <p:cNvSpPr txBox="1"/>
          <p:nvPr/>
        </p:nvSpPr>
        <p:spPr>
          <a:xfrm>
            <a:off x="1750740" y="1292635"/>
            <a:ext cx="7508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では肩ならしで</a:t>
            </a:r>
            <a:endParaRPr kumimoji="1"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ミッション</a:t>
            </a:r>
            <a:r>
              <a:rPr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始めましょう！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FEBA098-E0B7-185F-D658-9C190A3A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7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0385C-A1F5-8C26-38AF-0C2B457C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7A25A7-ABC8-53EB-0C1E-E7D496DFA55D}"/>
              </a:ext>
            </a:extLst>
          </p:cNvPr>
          <p:cNvSpPr txBox="1"/>
          <p:nvPr/>
        </p:nvSpPr>
        <p:spPr>
          <a:xfrm>
            <a:off x="905740" y="2570780"/>
            <a:ext cx="11139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この使い方は</a:t>
            </a:r>
            <a:r>
              <a:rPr kumimoji="1" lang="en-US" altLang="ja-JP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r>
              <a:rPr kumimoji="1" lang="en-US" altLang="ja-JP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NG</a:t>
            </a:r>
            <a:r>
              <a:rPr kumimoji="1" lang="ja-JP" altLang="en-US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？条件次第？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AC60BA-52D2-8188-AD69-A49EC39CDC0B}"/>
              </a:ext>
            </a:extLst>
          </p:cNvPr>
          <p:cNvSpPr/>
          <p:nvPr/>
        </p:nvSpPr>
        <p:spPr>
          <a:xfrm>
            <a:off x="820882" y="852055"/>
            <a:ext cx="10380518" cy="92333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2450D6-DBD2-2B5F-5727-08853EF08E27}"/>
              </a:ext>
            </a:extLst>
          </p:cNvPr>
          <p:cNvSpPr txBox="1"/>
          <p:nvPr/>
        </p:nvSpPr>
        <p:spPr>
          <a:xfrm>
            <a:off x="905740" y="955963"/>
            <a:ext cx="1006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ミッション１：友達と考えよう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3F40DB4-DE62-0429-2C9C-5D66849D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9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33D08-3E7E-5D01-C96F-DEE09E2CD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268DB-7465-278B-A4F8-99A211B9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話合いの進め方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8A9CF2-583D-7842-EAF2-341679B3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199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kumimoji="1" lang="ja-JP" altLang="en-US" sz="4400" dirty="0"/>
              <a:t>近くの友達３人でグループを組む</a:t>
            </a:r>
            <a:endParaRPr kumimoji="1" lang="en-US" altLang="ja-JP" sz="4400" dirty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kumimoji="1" lang="ja-JP" altLang="en-US" sz="4400" dirty="0"/>
              <a:t>４つのケースから１つを選んで、</a:t>
            </a:r>
            <a:r>
              <a:rPr kumimoji="1" lang="en-US" altLang="ja-JP" sz="4400" dirty="0"/>
              <a:t>OK</a:t>
            </a:r>
            <a:r>
              <a:rPr lang="ja-JP" altLang="en-US" sz="4400" dirty="0"/>
              <a:t>と思うか</a:t>
            </a:r>
            <a:r>
              <a:rPr lang="en-US" altLang="ja-JP" sz="4400" dirty="0"/>
              <a:t>NG</a:t>
            </a:r>
            <a:r>
              <a:rPr lang="ja-JP" altLang="en-US" sz="4400" dirty="0"/>
              <a:t>だと思うか、条件によるか、どんな条件なのかを話し合う</a:t>
            </a:r>
            <a:endParaRPr lang="en-US" altLang="ja-JP" sz="4400" dirty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4400" dirty="0"/>
              <a:t>あとで発表して共有します！</a:t>
            </a:r>
            <a:endParaRPr kumimoji="1" lang="ja-JP" altLang="en-US" sz="4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83DF14-36C7-C69A-1140-4974319E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5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134FB-B468-7057-95FF-A9B97BBB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ケース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AE392C-C341-AC40-621F-4CAAF33B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ja-JP" sz="7200" dirty="0"/>
              <a:t>友達が描いたイラストを、無断で自分の</a:t>
            </a:r>
            <a:r>
              <a:rPr lang="en-US" altLang="ja-JP" sz="7200" dirty="0"/>
              <a:t>LINE</a:t>
            </a:r>
            <a:r>
              <a:rPr lang="ja-JP" altLang="ja-JP" sz="7200" dirty="0"/>
              <a:t>のアイコンにした</a:t>
            </a:r>
            <a:r>
              <a:rPr lang="ja-JP" altLang="en-US" sz="7200" dirty="0"/>
              <a:t>。</a:t>
            </a:r>
            <a:endParaRPr kumimoji="1" lang="ja-JP" altLang="en-US" sz="7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CFF2E7-E471-7948-D4B7-6DE7F666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9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597FF-1803-4F78-1E21-52382134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今日の学びのゴール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4FB8C3-0644-018D-8027-52DE24FF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3" y="1941534"/>
            <a:ext cx="10515600" cy="4346532"/>
          </a:xfrm>
        </p:spPr>
        <p:txBody>
          <a:bodyPr>
            <a:normAutofit lnSpcReduction="10000"/>
          </a:bodyPr>
          <a:lstStyle/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kumimoji="1" lang="ja-JP" altLang="en-US" sz="6000" dirty="0"/>
              <a:t>著作権について少しの</a:t>
            </a:r>
            <a:r>
              <a:rPr kumimoji="1" lang="ja-JP" altLang="en-US" sz="6000" dirty="0">
                <a:solidFill>
                  <a:srgbClr val="FF0000"/>
                </a:solidFill>
              </a:rPr>
              <a:t>知識</a:t>
            </a:r>
            <a:r>
              <a:rPr kumimoji="1" lang="ja-JP" altLang="en-US" sz="6000" dirty="0"/>
              <a:t>とたくさんの</a:t>
            </a:r>
            <a:r>
              <a:rPr lang="ja-JP" altLang="en-US" sz="6000" dirty="0">
                <a:solidFill>
                  <a:srgbClr val="FF0000"/>
                </a:solidFill>
              </a:rPr>
              <a:t>興味</a:t>
            </a:r>
            <a:r>
              <a:rPr lang="ja-JP" altLang="en-US" sz="6000" dirty="0"/>
              <a:t>をもつ</a:t>
            </a:r>
            <a:endParaRPr lang="en-US" altLang="ja-JP" sz="6000" dirty="0"/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6000" dirty="0"/>
              <a:t>他人の作品も自分の作品も</a:t>
            </a:r>
            <a:r>
              <a:rPr lang="ja-JP" altLang="en-US" sz="6000" dirty="0">
                <a:solidFill>
                  <a:srgbClr val="FF0000"/>
                </a:solidFill>
              </a:rPr>
              <a:t>大切にする心</a:t>
            </a:r>
            <a:r>
              <a:rPr lang="ja-JP" altLang="en-US" sz="6000" dirty="0"/>
              <a:t>を育てる</a:t>
            </a:r>
            <a:endParaRPr lang="en-US" altLang="ja-JP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39D5F9-4216-1FC1-622E-E7F5BD1A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FEAB-017F-BD7A-D3C0-2FB89628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0D8728-774D-88BD-E489-F5B9DB45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ケース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06184E-AA96-16C0-C7DC-AF1DEB4E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7200" dirty="0"/>
              <a:t>授業で学校紹介の動画をつくる際、好きなアーティストの曲を無断で</a:t>
            </a:r>
            <a:r>
              <a:rPr lang="en-US" altLang="ja-JP" sz="7200" dirty="0"/>
              <a:t>BGM</a:t>
            </a:r>
            <a:r>
              <a:rPr lang="ja-JP" altLang="en-US" sz="7200" dirty="0"/>
              <a:t>に使った。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30DB5C-DCE4-086D-BF5A-CF73428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130A0-579C-222B-DC03-D76CB9F40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585985-6E51-EE24-D74D-4183195E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ケース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758B1D-B57F-8B8C-E90B-2FF394EA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7200" dirty="0"/>
              <a:t>ネットで気に入ったイラストを、作者に無断で自分のスマホにたくさん保存した。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6EEBF6-37C7-D077-D61B-F970A5D3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4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96E45-015C-757F-AB9F-ED803939A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0C494C-4533-3608-E783-88663A41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ケース</a:t>
            </a:r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471BC4-6883-4F91-87E3-BD40B0E4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7200" dirty="0"/>
              <a:t>他の人の作品を無断で参考にして、似たような作品を作って</a:t>
            </a:r>
            <a:r>
              <a:rPr lang="en-US" altLang="ja-JP" sz="7200" dirty="0"/>
              <a:t>SNS</a:t>
            </a:r>
            <a:r>
              <a:rPr lang="ja-JP" altLang="en-US" sz="7200" dirty="0"/>
              <a:t>に自分の作品として投稿した。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FA1B82-98BF-C8B3-8032-882A500A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2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A7E86-2EAD-30C3-ADB2-F3003D7E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60" y="365125"/>
            <a:ext cx="10515600" cy="960241"/>
          </a:xfrm>
        </p:spPr>
        <p:txBody>
          <a:bodyPr/>
          <a:lstStyle/>
          <a:p>
            <a:r>
              <a:rPr kumimoji="1" lang="ja-JP" altLang="en-US" sz="6000" dirty="0"/>
              <a:t>これは</a:t>
            </a:r>
            <a:r>
              <a:rPr kumimoji="1" lang="en-US" altLang="ja-JP" sz="6000" dirty="0"/>
              <a:t>OK</a:t>
            </a:r>
            <a:r>
              <a:rPr kumimoji="1" lang="ja-JP" altLang="en-US" sz="6000" dirty="0"/>
              <a:t>？</a:t>
            </a:r>
            <a:r>
              <a:rPr kumimoji="1" lang="en-US" altLang="ja-JP" sz="6000" dirty="0"/>
              <a:t>NG</a:t>
            </a:r>
            <a:r>
              <a:rPr kumimoji="1" lang="ja-JP" altLang="en-US" sz="6000" dirty="0"/>
              <a:t>？条件あり？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66B091-6120-49BD-1AC8-50B3DD50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 marL="914400" indent="-914400">
              <a:lnSpc>
                <a:spcPct val="120000"/>
              </a:lnSpc>
              <a:buFont typeface="+mj-ea"/>
              <a:buAutoNum type="circleNumDbPlain"/>
            </a:pPr>
            <a:r>
              <a:rPr lang="ja-JP" altLang="ja-JP" dirty="0"/>
              <a:t>友達が描いたイラストを、無断で自分の</a:t>
            </a:r>
            <a:r>
              <a:rPr lang="en-US" altLang="ja-JP" dirty="0"/>
              <a:t>LINE</a:t>
            </a:r>
            <a:r>
              <a:rPr lang="ja-JP" altLang="ja-JP" dirty="0"/>
              <a:t>のアイコンにした</a:t>
            </a:r>
            <a:r>
              <a:rPr lang="ja-JP" altLang="en-US" dirty="0"/>
              <a:t>。</a:t>
            </a:r>
          </a:p>
          <a:p>
            <a:pPr marL="914400" indent="-914400">
              <a:lnSpc>
                <a:spcPct val="120000"/>
              </a:lnSpc>
              <a:buFont typeface="+mj-ea"/>
              <a:buAutoNum type="circleNumDbPlain"/>
            </a:pPr>
            <a:r>
              <a:rPr lang="ja-JP" altLang="en-US" dirty="0"/>
              <a:t>授業で学校紹介の動画をつくる際、好きなアーティストの曲を無断で</a:t>
            </a:r>
            <a:r>
              <a:rPr lang="en-US" altLang="ja-JP" dirty="0"/>
              <a:t>BGM</a:t>
            </a:r>
            <a:r>
              <a:rPr lang="ja-JP" altLang="en-US" dirty="0"/>
              <a:t>に使った。</a:t>
            </a:r>
            <a:endParaRPr lang="en-US" altLang="ja-JP" dirty="0"/>
          </a:p>
          <a:p>
            <a:pPr marL="914400" indent="-914400">
              <a:lnSpc>
                <a:spcPct val="120000"/>
              </a:lnSpc>
              <a:buFont typeface="+mj-ea"/>
              <a:buAutoNum type="circleNumDbPlain"/>
            </a:pPr>
            <a:r>
              <a:rPr lang="ja-JP" altLang="en-US" dirty="0"/>
              <a:t>ネットで気に入ったイラストを、作者に無断で自分のスマホにたくさん保存した</a:t>
            </a:r>
            <a:endParaRPr lang="en-US" altLang="ja-JP" dirty="0"/>
          </a:p>
          <a:p>
            <a:pPr marL="914400" indent="-914400">
              <a:lnSpc>
                <a:spcPct val="120000"/>
              </a:lnSpc>
              <a:buFont typeface="+mj-ea"/>
              <a:buAutoNum type="circleNumDbPlain"/>
            </a:pPr>
            <a:r>
              <a:rPr lang="ja-JP" altLang="en-US" dirty="0"/>
              <a:t>他の人の作品を無断で参考にして、似たような作品を作って</a:t>
            </a:r>
            <a:r>
              <a:rPr lang="en-US" altLang="ja-JP" dirty="0"/>
              <a:t>SNS</a:t>
            </a:r>
            <a:r>
              <a:rPr lang="ja-JP" altLang="en-US" dirty="0"/>
              <a:t>に自分の作品として投稿した。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CE8338-D141-5D3C-C111-E53A5E12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8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CFE50-9479-84BD-8317-8ACB82D18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383641-DA0C-16D3-6182-18011655D377}"/>
              </a:ext>
            </a:extLst>
          </p:cNvPr>
          <p:cNvSpPr txBox="1"/>
          <p:nvPr/>
        </p:nvSpPr>
        <p:spPr>
          <a:xfrm>
            <a:off x="2522168" y="2644170"/>
            <a:ext cx="7511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発表タイム！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B091595-8E9F-CC2E-754E-65B9000A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554A9-BF26-1EAD-E9EC-2901A960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A989EF-1496-97D2-372D-FF6D7E23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60" y="365125"/>
            <a:ext cx="10515600" cy="960241"/>
          </a:xfrm>
        </p:spPr>
        <p:txBody>
          <a:bodyPr/>
          <a:lstStyle/>
          <a:p>
            <a:r>
              <a:rPr kumimoji="1" lang="ja-JP" altLang="en-US" sz="6000" dirty="0"/>
              <a:t>これを知っておけば</a:t>
            </a:r>
            <a:r>
              <a:rPr kumimoji="1" lang="en-US" altLang="ja-JP" sz="6000" dirty="0"/>
              <a:t>OK</a:t>
            </a:r>
            <a:r>
              <a:rPr kumimoji="1" lang="ja-JP" altLang="en-US" sz="6000" dirty="0"/>
              <a:t>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BC36E5-4934-79D0-EB78-A876BD02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pPr marL="914400" indent="-914400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ほとんどの著作物には著作権がある</a:t>
            </a:r>
            <a:endParaRPr lang="en-US" altLang="ja-JP" dirty="0"/>
          </a:p>
          <a:p>
            <a:pPr marL="914400" indent="-914400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許可をもらえばすべて利用できる</a:t>
            </a:r>
            <a:endParaRPr lang="en-US" altLang="ja-JP" dirty="0"/>
          </a:p>
          <a:p>
            <a:pPr marL="914400" indent="-914400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授業の範囲内であれば無断でコピーできる（やりすぎはダメ）</a:t>
            </a:r>
            <a:endParaRPr lang="en-US" altLang="ja-JP" dirty="0"/>
          </a:p>
          <a:p>
            <a:pPr marL="914400" indent="-914400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/>
              <a:t>自分が楽しむだけなら無断でコピーできる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A3B2CC-4D0A-4CE1-BC57-A757CC79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5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7C03B-57D5-9EB2-1792-1F1C3ED9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0BEC489-FB31-A727-1DA5-7554FDDC9783}"/>
              </a:ext>
            </a:extLst>
          </p:cNvPr>
          <p:cNvSpPr/>
          <p:nvPr/>
        </p:nvSpPr>
        <p:spPr>
          <a:xfrm>
            <a:off x="992458" y="1339050"/>
            <a:ext cx="7694341" cy="3556335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B08416-B6D2-E8E4-AC97-E3AE36ADB54F}"/>
              </a:ext>
            </a:extLst>
          </p:cNvPr>
          <p:cNvSpPr txBox="1"/>
          <p:nvPr/>
        </p:nvSpPr>
        <p:spPr>
          <a:xfrm>
            <a:off x="1616927" y="2106675"/>
            <a:ext cx="6963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は、本格的に</a:t>
            </a:r>
            <a:br>
              <a:rPr kumimoji="1"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議論しましょう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795971-B599-8D79-2E68-6715FEB6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8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DE5C-7C98-275E-EC24-0BA14E6EC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641559-BE69-88F7-DE23-FB7AF2425C30}"/>
              </a:ext>
            </a:extLst>
          </p:cNvPr>
          <p:cNvSpPr txBox="1"/>
          <p:nvPr/>
        </p:nvSpPr>
        <p:spPr>
          <a:xfrm>
            <a:off x="2316485" y="2126190"/>
            <a:ext cx="9187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endParaRPr kumimoji="1" lang="en-US" altLang="ja-JP" sz="9600" b="1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アップデート</a:t>
            </a:r>
            <a:endParaRPr lang="en-US" altLang="ja-JP" sz="9600" b="1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6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タイム</a:t>
            </a:r>
            <a:endParaRPr kumimoji="1" lang="ja-JP" altLang="en-US" sz="9600" b="1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BA62AB-1FC7-6C39-5FF0-E45A2B98F73D}"/>
              </a:ext>
            </a:extLst>
          </p:cNvPr>
          <p:cNvSpPr/>
          <p:nvPr/>
        </p:nvSpPr>
        <p:spPr>
          <a:xfrm>
            <a:off x="820882" y="852055"/>
            <a:ext cx="10380518" cy="92333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938742-ADE6-11C3-811F-15B794F2758B}"/>
              </a:ext>
            </a:extLst>
          </p:cNvPr>
          <p:cNvSpPr txBox="1"/>
          <p:nvPr/>
        </p:nvSpPr>
        <p:spPr>
          <a:xfrm>
            <a:off x="905740" y="955963"/>
            <a:ext cx="1006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ミッション２：話し合おう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FAE93DA-21EC-4D1A-B357-4F7FC96F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CA3EE-B5AF-731E-C085-838F071CC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8A237-02F2-8D18-2BD2-D5329D06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話合いの進め方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B32B38-C4AA-9FD2-B098-9E7A4A8E3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ja-JP" altLang="en-US" sz="6000" dirty="0"/>
              <a:t>あるお題について、まず自分で考えましょう</a:t>
            </a:r>
            <a:endParaRPr lang="en-US" altLang="ja-JP" sz="6000" dirty="0"/>
          </a:p>
          <a:p>
            <a:pPr algn="just">
              <a:lnSpc>
                <a:spcPct val="120000"/>
              </a:lnSpc>
            </a:pPr>
            <a:r>
              <a:rPr kumimoji="1" lang="ja-JP" altLang="en-US" sz="6000" dirty="0"/>
              <a:t>次にグループで考えを出し合ってから、議論して、</a:t>
            </a:r>
            <a:r>
              <a:rPr lang="ja-JP" altLang="en-US" sz="6000" dirty="0"/>
              <a:t>いくつかの意見をアップデートしましょう！</a:t>
            </a: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A2BD07-C892-A998-141E-CFBA54F5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4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8C206-7828-AA74-A001-8DF88673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本日のお題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CD8790-74B3-6DAA-F185-1EBD98F8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ja-JP" altLang="ja-JP" sz="7200" dirty="0"/>
              <a:t>もしも</a:t>
            </a:r>
            <a:r>
              <a:rPr lang="ja-JP" altLang="en-US" sz="7200" dirty="0"/>
              <a:t>著作権法</a:t>
            </a:r>
            <a:r>
              <a:rPr lang="ja-JP" altLang="ja-JP" sz="7200" dirty="0"/>
              <a:t>がなかった</a:t>
            </a:r>
            <a:r>
              <a:rPr lang="ja-JP" altLang="en-US" sz="7200" dirty="0"/>
              <a:t>場合</a:t>
            </a:r>
            <a:r>
              <a:rPr lang="ja-JP" altLang="ja-JP" sz="7200" dirty="0"/>
              <a:t>、</a:t>
            </a:r>
            <a:r>
              <a:rPr lang="ja-JP" altLang="en-US" sz="7200" dirty="0">
                <a:solidFill>
                  <a:srgbClr val="0000FF"/>
                </a:solidFill>
              </a:rPr>
              <a:t>得られるものと、</a:t>
            </a:r>
            <a:r>
              <a:rPr lang="ja-JP" altLang="en-US" sz="7200" dirty="0">
                <a:solidFill>
                  <a:srgbClr val="FF0000"/>
                </a:solidFill>
              </a:rPr>
              <a:t>失うもの</a:t>
            </a:r>
            <a:r>
              <a:rPr lang="ja-JP" altLang="en-US" sz="7200" dirty="0"/>
              <a:t>を考えましょう</a:t>
            </a:r>
            <a:endParaRPr kumimoji="1" lang="ja-JP" altLang="en-US" sz="7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52FD9A-EF7E-0D07-049A-130940A5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3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4D9CE-573E-7957-4212-6AA1D094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999C31-560E-9E37-4EBB-59FC9E0CF8DC}"/>
              </a:ext>
            </a:extLst>
          </p:cNvPr>
          <p:cNvSpPr/>
          <p:nvPr/>
        </p:nvSpPr>
        <p:spPr>
          <a:xfrm>
            <a:off x="892097" y="1627241"/>
            <a:ext cx="7995424" cy="2912142"/>
          </a:xfrm>
          <a:prstGeom prst="wedgeRoundRectCallout">
            <a:avLst>
              <a:gd name="adj1" fmla="val 57008"/>
              <a:gd name="adj2" fmla="val 44161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809047-CDE6-1391-7850-6B893417C328}"/>
              </a:ext>
            </a:extLst>
          </p:cNvPr>
          <p:cNvSpPr txBox="1"/>
          <p:nvPr/>
        </p:nvSpPr>
        <p:spPr>
          <a:xfrm>
            <a:off x="1234067" y="1984838"/>
            <a:ext cx="8170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では、少しの</a:t>
            </a:r>
            <a:endParaRPr kumimoji="1"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知識を始めます</a:t>
            </a:r>
            <a:endParaRPr kumimoji="1" lang="ja-JP" altLang="en-US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81D148-5D16-D65D-7283-A62EF1EC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2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DD198-66B5-9159-7E48-12678DA6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話合いの進め方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C04289-6051-C20C-8372-3184297FB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92883" cy="4788117"/>
          </a:xfrm>
        </p:spPr>
        <p:txBody>
          <a:bodyPr>
            <a:normAutofit fontScale="92500"/>
          </a:bodyPr>
          <a:lstStyle/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ja-JP" sz="5400" dirty="0"/>
              <a:t>役割分担をする</a:t>
            </a:r>
            <a:br>
              <a:rPr lang="en-US" altLang="ja-JP" sz="5400" dirty="0"/>
            </a:br>
            <a:r>
              <a:rPr lang="ja-JP" altLang="en-US" sz="5400" dirty="0"/>
              <a:t>・進行</a:t>
            </a:r>
            <a:r>
              <a:rPr lang="ja-JP" altLang="ja-JP" sz="5400" dirty="0"/>
              <a:t>、メモ担当、発表者</a:t>
            </a:r>
            <a:endParaRPr lang="en-US" altLang="ja-JP" sz="5400" dirty="0"/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5400" dirty="0"/>
              <a:t>友だちの意見は絶対に否定しない</a:t>
            </a:r>
            <a:endParaRPr lang="en-US" altLang="ja-JP" sz="5400" dirty="0"/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5400" dirty="0"/>
              <a:t>つっこみは</a:t>
            </a:r>
            <a:r>
              <a:rPr lang="en-US" altLang="ja-JP" sz="5400" dirty="0"/>
              <a:t>OK</a:t>
            </a:r>
            <a:r>
              <a:rPr lang="ja-JP" altLang="en-US" sz="5400" dirty="0"/>
              <a:t>！議論しよう</a:t>
            </a:r>
            <a:endParaRPr lang="en-US" altLang="ja-JP" sz="5400" dirty="0"/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5400" dirty="0"/>
              <a:t>ぶっ飛んだ考えは大歓迎！</a:t>
            </a:r>
            <a:endParaRPr lang="en-US" altLang="ja-JP" sz="5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A5CA9D-CA4C-670D-E566-F29CA2E6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C42B2-E9D4-7184-EF45-9F39F2E9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6FED19-E606-94B4-EB8A-444E03CD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考えるヒント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B6945E-B258-DD48-6B07-00F05E17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98688" cy="4788117"/>
          </a:xfrm>
        </p:spPr>
        <p:txBody>
          <a:bodyPr>
            <a:normAutofit/>
          </a:bodyPr>
          <a:lstStyle/>
          <a:p>
            <a:pPr marL="914400" lvl="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ja-JP" dirty="0"/>
              <a:t>利用者</a:t>
            </a:r>
            <a:r>
              <a:rPr lang="ja-JP" altLang="en-US" dirty="0"/>
              <a:t>の立場で考えてみよう</a:t>
            </a:r>
            <a:endParaRPr lang="en-US" altLang="ja-JP" dirty="0"/>
          </a:p>
          <a:p>
            <a:pPr marL="914400" lvl="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ja-JP" dirty="0"/>
              <a:t>創作者の立場</a:t>
            </a:r>
            <a:r>
              <a:rPr lang="ja-JP" altLang="en-US" dirty="0"/>
              <a:t>で考えてみよう</a:t>
            </a:r>
            <a:endParaRPr lang="en-US" altLang="ja-JP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ja-JP" altLang="en-US" dirty="0"/>
              <a:t>　　収入は？作品の質は？作品の数は？</a:t>
            </a:r>
            <a:endParaRPr lang="en-US" altLang="ja-JP" dirty="0"/>
          </a:p>
          <a:p>
            <a:pPr marL="914400" lvl="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en-US" dirty="0"/>
              <a:t>社会全体で考えてみよう</a:t>
            </a:r>
            <a:endParaRPr lang="en-US" altLang="ja-JP" dirty="0"/>
          </a:p>
          <a:p>
            <a:pPr marL="914400" lvl="0" indent="-914400">
              <a:lnSpc>
                <a:spcPct val="100000"/>
              </a:lnSpc>
              <a:buFont typeface="+mj-lt"/>
              <a:buAutoNum type="arabicPeriod"/>
            </a:pPr>
            <a:r>
              <a:rPr lang="ja-JP" altLang="ja-JP" dirty="0"/>
              <a:t>文化の発展</a:t>
            </a:r>
            <a:r>
              <a:rPr lang="ja-JP" altLang="en-US" dirty="0"/>
              <a:t>はどうなるか考えよう</a:t>
            </a:r>
            <a:endParaRPr lang="en-US" altLang="ja-JP" dirty="0"/>
          </a:p>
          <a:p>
            <a:pPr marL="914400" lvl="0" indent="-914400">
              <a:lnSpc>
                <a:spcPct val="100000"/>
              </a:lnSpc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90EB39-EE8B-05C8-F083-15D34909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C646A-E3D5-F77F-C049-A77371E2E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3F97AF2-03B8-2DA8-36ED-8F90D813AEDE}"/>
              </a:ext>
            </a:extLst>
          </p:cNvPr>
          <p:cNvSpPr/>
          <p:nvPr/>
        </p:nvSpPr>
        <p:spPr>
          <a:xfrm>
            <a:off x="992458" y="1339050"/>
            <a:ext cx="7694341" cy="3556335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6152AA-4830-DFA5-6C95-3E7148BB3E34}"/>
              </a:ext>
            </a:extLst>
          </p:cNvPr>
          <p:cNvSpPr txBox="1"/>
          <p:nvPr/>
        </p:nvSpPr>
        <p:spPr>
          <a:xfrm>
            <a:off x="1616927" y="2106675"/>
            <a:ext cx="6963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まずは、個人で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考えましょう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FE9DC5-10D3-2112-CC29-01B243F3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2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2B353-1E25-F7CE-2D67-5285E6D0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0CA4F-49CA-D125-AC8F-A25AB884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本日のお題をもう一度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B3A4A4-3A49-F430-D69D-683C62DC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ja-JP" altLang="ja-JP" sz="7200" dirty="0"/>
              <a:t>もしも</a:t>
            </a:r>
            <a:r>
              <a:rPr lang="ja-JP" altLang="en-US" sz="7200" dirty="0"/>
              <a:t>著作権法</a:t>
            </a:r>
            <a:r>
              <a:rPr lang="ja-JP" altLang="ja-JP" sz="7200" dirty="0"/>
              <a:t>がなかった</a:t>
            </a:r>
            <a:r>
              <a:rPr lang="ja-JP" altLang="en-US" sz="7200" dirty="0"/>
              <a:t>場合</a:t>
            </a:r>
            <a:r>
              <a:rPr lang="ja-JP" altLang="ja-JP" sz="7200" dirty="0"/>
              <a:t>、</a:t>
            </a:r>
            <a:r>
              <a:rPr lang="ja-JP" altLang="en-US" sz="7200" dirty="0">
                <a:solidFill>
                  <a:srgbClr val="0000FF"/>
                </a:solidFill>
              </a:rPr>
              <a:t>得られるものと、</a:t>
            </a:r>
            <a:r>
              <a:rPr lang="ja-JP" altLang="en-US" sz="7200" dirty="0">
                <a:solidFill>
                  <a:srgbClr val="FF0000"/>
                </a:solidFill>
              </a:rPr>
              <a:t>失うもの</a:t>
            </a:r>
            <a:r>
              <a:rPr lang="ja-JP" altLang="en-US" sz="7200" dirty="0"/>
              <a:t>を考えましょう</a:t>
            </a:r>
            <a:endParaRPr kumimoji="1" lang="ja-JP" altLang="en-US" sz="7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1F4540-35C5-880B-08E3-F57C4D6E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0F2CA-D214-F371-C77F-30DB4390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34E74242-2B7E-77EF-3D66-773507368575}"/>
              </a:ext>
            </a:extLst>
          </p:cNvPr>
          <p:cNvSpPr/>
          <p:nvPr/>
        </p:nvSpPr>
        <p:spPr>
          <a:xfrm>
            <a:off x="992458" y="903250"/>
            <a:ext cx="7694341" cy="3992136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938DCA-0464-527D-06F1-57B37C74E50D}"/>
              </a:ext>
            </a:extLst>
          </p:cNvPr>
          <p:cNvSpPr txBox="1"/>
          <p:nvPr/>
        </p:nvSpPr>
        <p:spPr>
          <a:xfrm>
            <a:off x="1633653" y="1397455"/>
            <a:ext cx="6963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それでは、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グループで議論</a:t>
            </a:r>
            <a:br>
              <a:rPr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しよう！</a:t>
            </a:r>
            <a:endParaRPr kumimoji="1" lang="ja-JP" altLang="en-US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571136-946D-FEAC-18AB-19B1E20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8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3F3BC-2961-AF66-0DC6-8CAE9A104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24077D-F82A-13C2-D05F-79559BB4C055}"/>
              </a:ext>
            </a:extLst>
          </p:cNvPr>
          <p:cNvSpPr txBox="1"/>
          <p:nvPr/>
        </p:nvSpPr>
        <p:spPr>
          <a:xfrm>
            <a:off x="2522168" y="2644170"/>
            <a:ext cx="7511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発表タイム！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32EBC87-BF2B-5536-5841-6C22EE70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4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9682-955B-771A-7FAB-7308381CB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5886CB4-0B46-BEC7-0DEF-6D56D78EEA73}"/>
              </a:ext>
            </a:extLst>
          </p:cNvPr>
          <p:cNvSpPr/>
          <p:nvPr/>
        </p:nvSpPr>
        <p:spPr>
          <a:xfrm>
            <a:off x="992458" y="903250"/>
            <a:ext cx="7694341" cy="3992136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F6C765-F01F-2C25-DFC4-88643A97C523}"/>
              </a:ext>
            </a:extLst>
          </p:cNvPr>
          <p:cNvSpPr txBox="1"/>
          <p:nvPr/>
        </p:nvSpPr>
        <p:spPr>
          <a:xfrm>
            <a:off x="1577897" y="1330547"/>
            <a:ext cx="6963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みなさんがんばってますが、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休憩しましょう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CB2069-FB36-936F-D452-582E6AD4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5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CB5A1-A0A8-0848-9CDB-56F5E5345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08BC30-6D97-1C59-7540-F5AA81B4B559}"/>
              </a:ext>
            </a:extLst>
          </p:cNvPr>
          <p:cNvSpPr txBox="1"/>
          <p:nvPr/>
        </p:nvSpPr>
        <p:spPr>
          <a:xfrm>
            <a:off x="1271984" y="2220293"/>
            <a:ext cx="10692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</a:t>
            </a:r>
            <a:endParaRPr kumimoji="1" lang="en-US" altLang="ja-JP" sz="80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オリジナル作品を</a:t>
            </a:r>
            <a:endParaRPr kumimoji="1" lang="en-US" altLang="ja-JP" sz="80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創作して発表し</a:t>
            </a:r>
            <a:r>
              <a:rPr kumimoji="1"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よう！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45D938-659B-FB1A-8E6B-86DD7F07C028}"/>
              </a:ext>
            </a:extLst>
          </p:cNvPr>
          <p:cNvSpPr/>
          <p:nvPr/>
        </p:nvSpPr>
        <p:spPr>
          <a:xfrm>
            <a:off x="820882" y="852055"/>
            <a:ext cx="10380518" cy="92333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26449C-08EA-1323-C09C-D86C19C3FC06}"/>
              </a:ext>
            </a:extLst>
          </p:cNvPr>
          <p:cNvSpPr txBox="1"/>
          <p:nvPr/>
        </p:nvSpPr>
        <p:spPr>
          <a:xfrm>
            <a:off x="905740" y="955963"/>
            <a:ext cx="1006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ミッション３：創ろう、守ろう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C9022C-09D9-5A31-65B5-735192C2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6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4E2036-C02E-0F89-ADD5-29612ABB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どんなオリジナル作品？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42C1AC-F187-9634-744C-99A67CAF4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1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ja-JP" sz="6600" dirty="0"/>
              <a:t>キャラクター</a:t>
            </a:r>
            <a:endParaRPr lang="en-US" altLang="ja-JP" sz="6600" dirty="0"/>
          </a:p>
          <a:p>
            <a:pPr>
              <a:lnSpc>
                <a:spcPct val="120000"/>
              </a:lnSpc>
            </a:pPr>
            <a:r>
              <a:rPr lang="ja-JP" altLang="en-US" sz="6600" dirty="0"/>
              <a:t>自由イラスト</a:t>
            </a:r>
            <a:endParaRPr lang="en-US" altLang="ja-JP" sz="6600" dirty="0"/>
          </a:p>
          <a:p>
            <a:pPr>
              <a:lnSpc>
                <a:spcPct val="120000"/>
              </a:lnSpc>
            </a:pPr>
            <a:r>
              <a:rPr lang="ja-JP" altLang="ja-JP" sz="6600" dirty="0"/>
              <a:t>詩</a:t>
            </a:r>
            <a:endParaRPr lang="en-US" altLang="ja-JP" sz="6600" dirty="0"/>
          </a:p>
          <a:p>
            <a:pPr>
              <a:lnSpc>
                <a:spcPct val="120000"/>
              </a:lnSpc>
            </a:pPr>
            <a:r>
              <a:rPr lang="ja-JP" altLang="ja-JP" sz="6600" dirty="0"/>
              <a:t>短歌</a:t>
            </a:r>
            <a:endParaRPr lang="en-US" altLang="ja-JP" sz="6600" dirty="0"/>
          </a:p>
          <a:p>
            <a:pPr>
              <a:lnSpc>
                <a:spcPct val="120000"/>
              </a:lnSpc>
            </a:pPr>
            <a:r>
              <a:rPr lang="ja-JP" altLang="ja-JP" sz="6600" dirty="0"/>
              <a:t>俳句</a:t>
            </a:r>
            <a:r>
              <a:rPr lang="ja-JP" altLang="en-US" sz="6600" dirty="0"/>
              <a:t>や川柳</a:t>
            </a:r>
            <a:r>
              <a:rPr kumimoji="1" lang="ja-JP" altLang="en-US" sz="6600" dirty="0"/>
              <a:t>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A3B702-2647-E609-71E2-C5A8E7BEBDDA}"/>
              </a:ext>
            </a:extLst>
          </p:cNvPr>
          <p:cNvSpPr txBox="1"/>
          <p:nvPr/>
        </p:nvSpPr>
        <p:spPr>
          <a:xfrm>
            <a:off x="5599134" y="2041742"/>
            <a:ext cx="6137753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ロイロノートに書いてもいいし、ワークシートに書いてもかまいません。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ワークシートに書いた場合は、写真に撮ってロイロノートに貼りつけてください。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完成したら提出してください。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44865B-6DD7-1270-F898-857BD8E8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3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AF73B-46B3-0164-9877-BAE100E7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BBE95BD-4858-5436-AC04-0DAFD7F85444}"/>
              </a:ext>
            </a:extLst>
          </p:cNvPr>
          <p:cNvSpPr/>
          <p:nvPr/>
        </p:nvSpPr>
        <p:spPr>
          <a:xfrm>
            <a:off x="992458" y="903250"/>
            <a:ext cx="7694341" cy="3992136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58C49A-0291-6C45-E6BB-88408B735EAC}"/>
              </a:ext>
            </a:extLst>
          </p:cNvPr>
          <p:cNvSpPr txBox="1"/>
          <p:nvPr/>
        </p:nvSpPr>
        <p:spPr>
          <a:xfrm>
            <a:off x="1577897" y="1330547"/>
            <a:ext cx="6963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すてきな作品が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たくさんできましたね！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BE5E7D8-3BA9-B02B-D9F3-D41848BB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2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111D4D-5663-171A-FF36-0DC3C6589576}"/>
              </a:ext>
            </a:extLst>
          </p:cNvPr>
          <p:cNvSpPr txBox="1"/>
          <p:nvPr/>
        </p:nvSpPr>
        <p:spPr>
          <a:xfrm>
            <a:off x="1118115" y="2767280"/>
            <a:ext cx="10692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著作権って何だろう？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684AAF-4A33-167D-A11B-03803065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1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3E9A4-4D28-7D3A-5383-002F54C5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A1E01D-A669-553B-DB64-BE024FA8E1EB}"/>
              </a:ext>
            </a:extLst>
          </p:cNvPr>
          <p:cNvSpPr/>
          <p:nvPr/>
        </p:nvSpPr>
        <p:spPr>
          <a:xfrm>
            <a:off x="-142875" y="-114301"/>
            <a:ext cx="12334875" cy="711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339DAE-7E1D-EA50-FE64-5EE99EF3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95" y="2383951"/>
            <a:ext cx="9124917" cy="25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3E9A4-4D28-7D3A-5383-002F54C5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CD89C1-2C2A-B679-CDFD-2FB13F6C56C3}"/>
              </a:ext>
            </a:extLst>
          </p:cNvPr>
          <p:cNvSpPr/>
          <p:nvPr/>
        </p:nvSpPr>
        <p:spPr>
          <a:xfrm>
            <a:off x="-157163" y="-114300"/>
            <a:ext cx="12349163" cy="7054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311A5A-83C5-0628-2E9B-998402F5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15" y="1040865"/>
            <a:ext cx="7321904" cy="52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3E9A4-4D28-7D3A-5383-002F54C5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lang="ja-JP" altLang="en-US" smtClean="0"/>
              <a:pPr/>
              <a:t>52</a:t>
            </a:fld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0990D1-DFDE-7AC0-5202-16673BD2B7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86B7E-E5C5-7846-4E7E-133D6327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650"/>
            <a:ext cx="11096625" cy="56562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ja-JP" altLang="en-US" sz="12700" b="1" dirty="0">
                <a:solidFill>
                  <a:srgbClr val="0432FF"/>
                </a:solidFill>
              </a:rPr>
              <a:t>あなたはもう</a:t>
            </a:r>
            <a:endParaRPr lang="en-US" altLang="ja-JP" sz="12700" b="1" dirty="0">
              <a:solidFill>
                <a:srgbClr val="0432FF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kumimoji="1" lang="ja-JP" altLang="en-US" sz="12700" b="1" dirty="0">
                <a:solidFill>
                  <a:srgbClr val="0432FF"/>
                </a:solidFill>
              </a:rPr>
              <a:t>著作権者に</a:t>
            </a:r>
            <a:br>
              <a:rPr kumimoji="1" lang="en-US" altLang="ja-JP" sz="12700" b="1" dirty="0">
                <a:solidFill>
                  <a:srgbClr val="0432FF"/>
                </a:solidFill>
              </a:rPr>
            </a:br>
            <a:r>
              <a:rPr kumimoji="1" lang="ja-JP" altLang="en-US" sz="12700" b="1" dirty="0">
                <a:solidFill>
                  <a:srgbClr val="0432FF"/>
                </a:solidFill>
              </a:rPr>
              <a:t>なったことを！</a:t>
            </a:r>
          </a:p>
        </p:txBody>
      </p:sp>
    </p:spTree>
    <p:extLst>
      <p:ext uri="{BB962C8B-B14F-4D97-AF65-F5344CB8AC3E}">
        <p14:creationId xmlns:p14="http://schemas.microsoft.com/office/powerpoint/2010/main" val="26023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86B7E-E5C5-7846-4E7E-133D6327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43100"/>
            <a:ext cx="11053762" cy="4778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ja-JP" altLang="en-US" sz="7200" b="1" i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うまい・ヘタ、年齢、プロ・アマ、有名・無名、かけた時間、かけたお金など</a:t>
            </a:r>
            <a:r>
              <a:rPr lang="en-US" altLang="ja-JP" sz="7200" b="1" i="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…</a:t>
            </a:r>
            <a:endParaRPr kumimoji="1" lang="ja-JP" altLang="en-US" sz="397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3E9A4-4D28-7D3A-5383-002F54C5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07A-F522-274A-BE51-1F5D5B927AA6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B0C932-BCE4-D302-56BE-C740397F7C8D}"/>
              </a:ext>
            </a:extLst>
          </p:cNvPr>
          <p:cNvSpPr txBox="1"/>
          <p:nvPr/>
        </p:nvSpPr>
        <p:spPr>
          <a:xfrm>
            <a:off x="2000250" y="616801"/>
            <a:ext cx="9663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>
                <a:solidFill>
                  <a:srgbClr val="0432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著作物の条件には</a:t>
            </a:r>
            <a:endParaRPr kumimoji="1" lang="ja-JP" altLang="en-US" sz="6600" b="1">
              <a:solidFill>
                <a:srgbClr val="0432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8D15217-9BFC-CF22-515F-C62A9EE293B3}"/>
              </a:ext>
            </a:extLst>
          </p:cNvPr>
          <p:cNvGrpSpPr/>
          <p:nvPr/>
        </p:nvGrpSpPr>
        <p:grpSpPr>
          <a:xfrm>
            <a:off x="1629545" y="3608322"/>
            <a:ext cx="8352654" cy="877954"/>
            <a:chOff x="1629545" y="3608322"/>
            <a:chExt cx="8352654" cy="877954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94CD7B0-E25B-67FF-8A45-C66EDC4177E5}"/>
                </a:ext>
              </a:extLst>
            </p:cNvPr>
            <p:cNvSpPr/>
            <p:nvPr/>
          </p:nvSpPr>
          <p:spPr>
            <a:xfrm rot="18172898">
              <a:off x="5417154" y="-78769"/>
              <a:ext cx="777436" cy="83526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F24AC6F-0766-7909-B058-D0529CC35501}"/>
                </a:ext>
              </a:extLst>
            </p:cNvPr>
            <p:cNvSpPr/>
            <p:nvPr/>
          </p:nvSpPr>
          <p:spPr>
            <a:xfrm rot="3200823">
              <a:off x="5417154" y="6105"/>
              <a:ext cx="777436" cy="79818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2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F5476-1AF5-51F8-B752-2A0CDAF3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A03557-89F7-9FA7-078C-54FF1BF2EE72}"/>
              </a:ext>
            </a:extLst>
          </p:cNvPr>
          <p:cNvSpPr txBox="1"/>
          <p:nvPr/>
        </p:nvSpPr>
        <p:spPr>
          <a:xfrm>
            <a:off x="1031572" y="1095985"/>
            <a:ext cx="10367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あなたは著作権者になれました</a:t>
            </a:r>
            <a:r>
              <a:rPr kumimoji="1"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80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さっそく</a:t>
            </a:r>
            <a:r>
              <a:rPr lang="en-US" altLang="ja-JP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8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で発表しましょう！</a:t>
            </a:r>
            <a:endParaRPr kumimoji="1" lang="ja-JP" altLang="en-US" sz="80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477FCF4-75E5-6949-905F-1303062F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2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0F191-1F1B-F059-711B-63301687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4234E50-92D0-E4D3-BDE4-A0224DA97BDF}"/>
              </a:ext>
            </a:extLst>
          </p:cNvPr>
          <p:cNvSpPr/>
          <p:nvPr/>
        </p:nvSpPr>
        <p:spPr>
          <a:xfrm>
            <a:off x="992458" y="903250"/>
            <a:ext cx="7694341" cy="3992136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606584-830F-4CAF-2BEF-8EFE478E11AE}"/>
              </a:ext>
            </a:extLst>
          </p:cNvPr>
          <p:cNvSpPr txBox="1"/>
          <p:nvPr/>
        </p:nvSpPr>
        <p:spPr>
          <a:xfrm>
            <a:off x="1577897" y="1330547"/>
            <a:ext cx="6963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おおっ、いいねがたくさん</a:t>
            </a:r>
            <a:endParaRPr lang="en-US" altLang="ja-JP" sz="7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ついてますよ！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9BD03D-438A-8C24-216C-ADC2D7C2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8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615B4-F357-BD42-935F-DB12C0D5B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4C2614-8A0A-4114-90A5-A90ABDC8D122}"/>
              </a:ext>
            </a:extLst>
          </p:cNvPr>
          <p:cNvSpPr txBox="1"/>
          <p:nvPr/>
        </p:nvSpPr>
        <p:spPr>
          <a:xfrm>
            <a:off x="1095009" y="2105561"/>
            <a:ext cx="108851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ところが！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A3F0F37-F715-89F3-AA62-18009A05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2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1AE5-F1D9-0B4D-C8B1-56CC92E03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B19CDE-0C6A-DE2F-B83E-3825C4C64F45}"/>
              </a:ext>
            </a:extLst>
          </p:cNvPr>
          <p:cNvSpPr txBox="1"/>
          <p:nvPr/>
        </p:nvSpPr>
        <p:spPr>
          <a:xfrm rot="21058164">
            <a:off x="1318032" y="1058452"/>
            <a:ext cx="108851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問題が</a:t>
            </a:r>
            <a:endParaRPr lang="en-US" altLang="ja-JP" sz="1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起きました！</a:t>
            </a:r>
            <a:endParaRPr kumimoji="1" lang="ja-JP" altLang="en-US" sz="1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7ABD4EC-C960-3277-3139-5D24129E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4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48B6D-7914-E723-657D-0D46B2AD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160226-B0C0-FD3A-08C5-0AF02F52A3C2}"/>
              </a:ext>
            </a:extLst>
          </p:cNvPr>
          <p:cNvSpPr txBox="1">
            <a:spLocks/>
          </p:cNvSpPr>
          <p:nvPr/>
        </p:nvSpPr>
        <p:spPr>
          <a:xfrm>
            <a:off x="925883" y="1102290"/>
            <a:ext cx="10515600" cy="50589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あなたの大切な作品を、だれかが勝手にコピーして、自分の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で販売していたのです！</a:t>
            </a:r>
            <a:endParaRPr lang="en-US" altLang="ja-JP" sz="8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C92BB2-4BB1-D799-8735-9851E68C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0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ACC9-214E-3FA8-6032-234AEBED2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8D579E3-03F9-FB8B-FFD2-F8EB3E3B6BE6}"/>
              </a:ext>
            </a:extLst>
          </p:cNvPr>
          <p:cNvSpPr/>
          <p:nvPr/>
        </p:nvSpPr>
        <p:spPr>
          <a:xfrm>
            <a:off x="992458" y="741365"/>
            <a:ext cx="7694341" cy="4452935"/>
          </a:xfrm>
          <a:prstGeom prst="wedgeRoundRectCallout">
            <a:avLst>
              <a:gd name="adj1" fmla="val 59658"/>
              <a:gd name="adj2" fmla="val 39183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972C8E-C10A-440E-C2B1-323B949B6B71}"/>
              </a:ext>
            </a:extLst>
          </p:cNvPr>
          <p:cNvSpPr txBox="1"/>
          <p:nvPr/>
        </p:nvSpPr>
        <p:spPr>
          <a:xfrm>
            <a:off x="1440367" y="1085663"/>
            <a:ext cx="717023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どうやら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</a:t>
            </a:r>
            <a:r>
              <a:rPr lang="ja-JP" altLang="en-US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規約」</a:t>
            </a: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がなかったから、コピーされたようです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045B61-2F9B-F2DE-5355-0C8CB078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2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29F33C4-6043-7820-DDCE-122FCC93F7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531F1A-A891-DC2D-2FEA-FE9EA1F70010}"/>
              </a:ext>
            </a:extLst>
          </p:cNvPr>
          <p:cNvSpPr txBox="1"/>
          <p:nvPr/>
        </p:nvSpPr>
        <p:spPr>
          <a:xfrm>
            <a:off x="588722" y="5787025"/>
            <a:ext cx="10709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https://ronaldnouwasa.hatenablog.com/entry/2022/03/10/033620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より引用</a:t>
            </a:r>
          </a:p>
        </p:txBody>
      </p:sp>
      <p:pic>
        <p:nvPicPr>
          <p:cNvPr id="1028" name="Picture 4" descr="f:id:ronaldnouwasa:20220310033412j:image">
            <a:extLst>
              <a:ext uri="{FF2B5EF4-FFF2-40B4-BE49-F238E27FC236}">
                <a16:creationId xmlns:a16="http://schemas.microsoft.com/office/drawing/2014/main" id="{A04119D2-0F82-0FA2-618E-88FD81C7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0" y="65207"/>
            <a:ext cx="9817575" cy="56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4C94B3-4CB6-EAC6-DC78-AA752C4E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9FA3E-66F2-5A00-8239-889D0C9D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30941E-2D88-AE71-DFB8-1A331511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利用規約を書こう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3AEFE-AA96-0DFD-EAFB-8BFD2617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8792" cy="478811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ja-JP" altLang="en-US" sz="6000" dirty="0"/>
              <a:t>・著作権を明記：自分の言葉で</a:t>
            </a:r>
            <a:endParaRPr lang="en-US" altLang="ja-JP" sz="6000" dirty="0"/>
          </a:p>
          <a:p>
            <a:pPr marL="0" lvl="0" indent="0">
              <a:lnSpc>
                <a:spcPct val="100000"/>
              </a:lnSpc>
              <a:buNone/>
            </a:pPr>
            <a:r>
              <a:rPr lang="ja-JP" altLang="en-US" sz="6000" dirty="0"/>
              <a:t>・禁止事項：</a:t>
            </a:r>
            <a:endParaRPr lang="en-US" altLang="ja-JP" sz="6000" dirty="0"/>
          </a:p>
          <a:p>
            <a:pPr marL="0" lvl="0" indent="0">
              <a:lnSpc>
                <a:spcPct val="100000"/>
              </a:lnSpc>
              <a:buNone/>
            </a:pPr>
            <a:r>
              <a:rPr lang="ja-JP" altLang="en-US" sz="6000" dirty="0"/>
              <a:t>・利用申請：必要？不要？</a:t>
            </a:r>
            <a:endParaRPr lang="en-US" altLang="ja-JP" sz="6000" dirty="0"/>
          </a:p>
          <a:p>
            <a:pPr marL="0" lvl="0" indent="0">
              <a:lnSpc>
                <a:spcPct val="100000"/>
              </a:lnSpc>
              <a:buNone/>
            </a:pPr>
            <a:r>
              <a:rPr lang="ja-JP" altLang="en-US" sz="6000" dirty="0"/>
              <a:t>・利用料金：必要ならいくら？</a:t>
            </a:r>
            <a:endParaRPr lang="en-US" altLang="ja-JP" sz="6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A8BC31-DEA6-6269-B088-400550F5987F}"/>
              </a:ext>
            </a:extLst>
          </p:cNvPr>
          <p:cNvSpPr txBox="1"/>
          <p:nvPr/>
        </p:nvSpPr>
        <p:spPr>
          <a:xfrm>
            <a:off x="5398719" y="2730815"/>
            <a:ext cx="503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こういう使い方は禁止します、という例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ADCB82-A24D-8233-4F10-2CBC4BE9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80432-1E10-20F2-951D-8CEDFD625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8E1576-FBF7-5D50-99C7-D3BD6DE5F2CB}"/>
              </a:ext>
            </a:extLst>
          </p:cNvPr>
          <p:cNvSpPr txBox="1"/>
          <p:nvPr/>
        </p:nvSpPr>
        <p:spPr>
          <a:xfrm>
            <a:off x="2522168" y="2644170"/>
            <a:ext cx="7511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発表タイム！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6A2B88C-9DB7-9302-51C1-BB6E6BB3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1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68C9E-B938-CB0B-3217-EAA092025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AF4AFE-62A5-800E-801E-A8E52C606687}"/>
              </a:ext>
            </a:extLst>
          </p:cNvPr>
          <p:cNvSpPr txBox="1"/>
          <p:nvPr/>
        </p:nvSpPr>
        <p:spPr>
          <a:xfrm>
            <a:off x="1845763" y="2559250"/>
            <a:ext cx="916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振り返りとまとめ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148BF5-AEC3-5662-367D-5E63163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0E2F9-29D0-2BA2-580C-5E1DDFA0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振り返り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047A0D-1023-22A5-EB90-0A2CC272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59" y="1795346"/>
            <a:ext cx="10636405" cy="49837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kumimoji="1" lang="ja-JP" altLang="en-US" sz="6000" dirty="0"/>
              <a:t>今日の学習で学んだことや、友だちと話して考えが変わったことなどを書きましょう</a:t>
            </a:r>
            <a:endParaRPr kumimoji="1" lang="en-US" altLang="ja-JP" sz="6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ja-JP" altLang="en-US" sz="6000" dirty="0"/>
              <a:t>どうして</a:t>
            </a:r>
            <a:r>
              <a:rPr lang="ja-JP" altLang="en-US" sz="6000" dirty="0">
                <a:solidFill>
                  <a:srgbClr val="FF0000"/>
                </a:solidFill>
              </a:rPr>
              <a:t>「文化の発展」につながるか</a:t>
            </a:r>
            <a:r>
              <a:rPr lang="ja-JP" altLang="en-US" sz="6000" dirty="0"/>
              <a:t>を書いてもいいです</a:t>
            </a: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478DD3-AFAC-E3E1-EE16-EDCAE423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E8F2-D4B0-9981-F16D-FE7174CE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2A392E-B13C-BA3C-9AF3-3DA0A415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2435CF-9C9A-9ED5-B48D-2517CF88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74849"/>
            <a:ext cx="10892883" cy="45831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6000" dirty="0"/>
              <a:t>「そういう危険がある</a:t>
            </a:r>
            <a:r>
              <a:rPr kumimoji="1" lang="ja-JP" altLang="en-US" sz="6000" dirty="0">
                <a:solidFill>
                  <a:srgbClr val="FF0000"/>
                </a:solidFill>
              </a:rPr>
              <a:t>けど</a:t>
            </a:r>
            <a:r>
              <a:rPr kumimoji="1" lang="en-US" altLang="ja-JP" sz="6000" dirty="0">
                <a:solidFill>
                  <a:srgbClr val="FF0000"/>
                </a:solidFill>
              </a:rPr>
              <a:t>…</a:t>
            </a:r>
            <a:r>
              <a:rPr kumimoji="1" lang="ja-JP" altLang="en-US" sz="6000" dirty="0"/>
              <a:t>」に続く文章を書きましょう</a:t>
            </a:r>
            <a:endParaRPr kumimoji="1" lang="en-US" altLang="ja-JP" sz="60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6000" dirty="0"/>
              <a:t>それが今日の学習のまとめです</a:t>
            </a: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913F4-1843-F621-248C-0AFC0D0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7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F2D98-D5F7-398E-2D29-2BC1BE699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4A746-E2AF-70A2-072C-DF82D79D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今日のゴールをもう一度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D775B-8FB4-7ACB-B3D0-60F2ABA9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3" y="1941534"/>
            <a:ext cx="10515600" cy="4346532"/>
          </a:xfrm>
        </p:spPr>
        <p:txBody>
          <a:bodyPr>
            <a:normAutofit lnSpcReduction="10000"/>
          </a:bodyPr>
          <a:lstStyle/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kumimoji="1" lang="ja-JP" altLang="en-US" sz="6000" dirty="0"/>
              <a:t>著作権について、少しの</a:t>
            </a:r>
            <a:r>
              <a:rPr kumimoji="1" lang="ja-JP" altLang="en-US" sz="6000" dirty="0">
                <a:solidFill>
                  <a:srgbClr val="FF0000"/>
                </a:solidFill>
              </a:rPr>
              <a:t>知識</a:t>
            </a:r>
            <a:r>
              <a:rPr kumimoji="1" lang="ja-JP" altLang="en-US" sz="6000" dirty="0"/>
              <a:t>とたくさんの</a:t>
            </a:r>
            <a:r>
              <a:rPr lang="ja-JP" altLang="en-US" sz="6000" dirty="0">
                <a:solidFill>
                  <a:srgbClr val="FF0000"/>
                </a:solidFill>
              </a:rPr>
              <a:t>興味</a:t>
            </a:r>
            <a:r>
              <a:rPr lang="ja-JP" altLang="en-US" sz="6000" dirty="0"/>
              <a:t>をもつ</a:t>
            </a:r>
            <a:endParaRPr lang="en-US" altLang="ja-JP" sz="6000" dirty="0"/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ja-JP" altLang="en-US" sz="6000" dirty="0"/>
              <a:t>他人の作品も自分の作品も</a:t>
            </a:r>
            <a:r>
              <a:rPr lang="ja-JP" altLang="en-US" sz="6000" dirty="0">
                <a:solidFill>
                  <a:srgbClr val="FF0000"/>
                </a:solidFill>
              </a:rPr>
              <a:t>大切にする心</a:t>
            </a:r>
            <a:r>
              <a:rPr lang="ja-JP" altLang="en-US" sz="6000" dirty="0"/>
              <a:t>を育てる</a:t>
            </a:r>
            <a:endParaRPr lang="en-US" altLang="ja-JP" sz="6000" dirty="0"/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2DC72F-21E0-61CC-CA88-D37DADBF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3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618A9-AB9A-D260-2DAC-FDEB92E4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DB211F64-BFE4-1B7E-7484-0208A2E73BEC}"/>
              </a:ext>
            </a:extLst>
          </p:cNvPr>
          <p:cNvSpPr/>
          <p:nvPr/>
        </p:nvSpPr>
        <p:spPr>
          <a:xfrm>
            <a:off x="892097" y="970156"/>
            <a:ext cx="7995424" cy="4293220"/>
          </a:xfrm>
          <a:prstGeom prst="wedgeRoundRectCallout">
            <a:avLst>
              <a:gd name="adj1" fmla="val 57008"/>
              <a:gd name="adj2" fmla="val 44161"/>
              <a:gd name="adj3" fmla="val 16667"/>
            </a:avLst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A94BE3-EC8C-3F72-B809-450097CFBCA6}"/>
              </a:ext>
            </a:extLst>
          </p:cNvPr>
          <p:cNvSpPr txBox="1"/>
          <p:nvPr/>
        </p:nvSpPr>
        <p:spPr>
          <a:xfrm>
            <a:off x="1345579" y="1312929"/>
            <a:ext cx="81701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これは、ある国の</a:t>
            </a:r>
            <a:endParaRPr kumimoji="1"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遊園地で撮られた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写真です</a:t>
            </a: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もう少し見ましょう</a:t>
            </a:r>
            <a:endParaRPr kumimoji="1"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1EAB554-22F8-DEBA-57E0-10B3A66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3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2C8B-EFCE-A4AE-7211-305963B4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9EC49E-F2E9-03DB-3AE1-324E842DF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4C90E9-6E64-DBD4-1966-AA125A5857FF}"/>
              </a:ext>
            </a:extLst>
          </p:cNvPr>
          <p:cNvSpPr txBox="1"/>
          <p:nvPr/>
        </p:nvSpPr>
        <p:spPr>
          <a:xfrm>
            <a:off x="588722" y="5787025"/>
            <a:ext cx="10709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https://ronaldnouwasa.hatenablog.com/entry/2022/03/10/033620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より引用</a:t>
            </a:r>
          </a:p>
        </p:txBody>
      </p:sp>
      <p:pic>
        <p:nvPicPr>
          <p:cNvPr id="5122" name="Picture 2" descr="f:id:ronaldnouwasa:20220310033414j:image">
            <a:extLst>
              <a:ext uri="{FF2B5EF4-FFF2-40B4-BE49-F238E27FC236}">
                <a16:creationId xmlns:a16="http://schemas.microsoft.com/office/drawing/2014/main" id="{FFA09F2F-9B9B-691E-66DE-A45B56BA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6" y="0"/>
            <a:ext cx="5888190" cy="56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BD9AD7-0CEF-CEFD-AECB-91F19637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2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7A800-822F-3EB6-EF37-689E0E3BC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99382B-578B-C4BE-E36D-70C568AA3B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C2C0DB-5236-CFDD-3365-04F8AAF8A825}"/>
              </a:ext>
            </a:extLst>
          </p:cNvPr>
          <p:cNvSpPr txBox="1"/>
          <p:nvPr/>
        </p:nvSpPr>
        <p:spPr>
          <a:xfrm>
            <a:off x="588722" y="5787025"/>
            <a:ext cx="10872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https://jp.pinterest.com/pin/741334788673632841/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より引用</a:t>
            </a:r>
          </a:p>
        </p:txBody>
      </p:sp>
      <p:pic>
        <p:nvPicPr>
          <p:cNvPr id="5" name="図 4" descr="帽子をかぶったクマのぬいぐるみ&#10;&#10;AI 生成コンテンツは誤りを含む可能性があります。">
            <a:extLst>
              <a:ext uri="{FF2B5EF4-FFF2-40B4-BE49-F238E27FC236}">
                <a16:creationId xmlns:a16="http://schemas.microsoft.com/office/drawing/2014/main" id="{5D775286-5E39-B018-CF7B-635ABEEB8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19" y="-6243"/>
            <a:ext cx="5223354" cy="574743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89F930-5A0E-A50F-04BD-1A2DF5A5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1E9A-42ED-4B98-8F01-9862C1036BF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43702</TotalTime>
  <Words>1383</Words>
  <PresentationFormat>ワイド画面</PresentationFormat>
  <Paragraphs>237</Paragraphs>
  <Slides>65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2" baseType="lpstr">
      <vt:lpstr>メイリオ</vt:lpstr>
      <vt:lpstr>メイリオ</vt:lpstr>
      <vt:lpstr>Yu Gothic</vt:lpstr>
      <vt:lpstr>Yu Gothic Light</vt:lpstr>
      <vt:lpstr>Arial</vt:lpstr>
      <vt:lpstr>Wingdings</vt:lpstr>
      <vt:lpstr>ホワイト</vt:lpstr>
      <vt:lpstr>「著作権と私たち」</vt:lpstr>
      <vt:lpstr>今日の学習の流れ（2時間）</vt:lpstr>
      <vt:lpstr>今日の学びのゴール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「〇〇されない」とは？</vt:lpstr>
      <vt:lpstr>PowerPoint プレゼンテーション</vt:lpstr>
      <vt:lpstr>著作物の例</vt:lpstr>
      <vt:lpstr>著作物ではないものの例</vt:lpstr>
      <vt:lpstr>著作権法とは？</vt:lpstr>
      <vt:lpstr>どうして文化の発展になる？</vt:lpstr>
      <vt:lpstr>著作権法の考え方はシンプル</vt:lpstr>
      <vt:lpstr>デジタル社会では…</vt:lpstr>
      <vt:lpstr>最低限の知識がないと…</vt:lpstr>
      <vt:lpstr>そういう危険があるから…</vt:lpstr>
      <vt:lpstr>PowerPoint プレゼンテーション</vt:lpstr>
      <vt:lpstr>そういう危険があるけど…</vt:lpstr>
      <vt:lpstr>PowerPoint プレゼンテーション</vt:lpstr>
      <vt:lpstr>PowerPoint プレゼンテーション</vt:lpstr>
      <vt:lpstr>話合いの進め方</vt:lpstr>
      <vt:lpstr>ケース1</vt:lpstr>
      <vt:lpstr>ケース２</vt:lpstr>
      <vt:lpstr>ケース３</vt:lpstr>
      <vt:lpstr>ケース４</vt:lpstr>
      <vt:lpstr>これはOK？NG？条件あり？</vt:lpstr>
      <vt:lpstr>PowerPoint プレゼンテーション</vt:lpstr>
      <vt:lpstr>これを知っておけばOK！</vt:lpstr>
      <vt:lpstr>PowerPoint プレゼンテーション</vt:lpstr>
      <vt:lpstr>PowerPoint プレゼンテーション</vt:lpstr>
      <vt:lpstr>話合いの進め方</vt:lpstr>
      <vt:lpstr>本日のお題</vt:lpstr>
      <vt:lpstr>話合いの進め方</vt:lpstr>
      <vt:lpstr>考えるヒント</vt:lpstr>
      <vt:lpstr>PowerPoint プレゼンテーション</vt:lpstr>
      <vt:lpstr>本日のお題をもう一度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どんなオリジナル作品？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利用規約を書こう</vt:lpstr>
      <vt:lpstr>PowerPoint プレゼンテーション</vt:lpstr>
      <vt:lpstr>PowerPoint プレゼンテーション</vt:lpstr>
      <vt:lpstr>振り返り</vt:lpstr>
      <vt:lpstr>まとめ</vt:lpstr>
      <vt:lpstr>今日のゴールをもう一度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文化庁</dc:creator>
  <cp:lastPrinted>2024-07-31T02:22:08Z</cp:lastPrinted>
  <dcterms:created xsi:type="dcterms:W3CDTF">2017-07-16T08:36:30Z</dcterms:created>
  <dcterms:modified xsi:type="dcterms:W3CDTF">2025-07-28T00:35:26Z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2025-07-28T00:35:03Z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226afa43-27a1-47db-98c3-1d953f226de9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